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259" r:id="rId3"/>
    <p:sldId id="260" r:id="rId4"/>
    <p:sldId id="261" r:id="rId5"/>
    <p:sldId id="262" r:id="rId6"/>
    <p:sldId id="263" r:id="rId7"/>
    <p:sldId id="265" r:id="rId8"/>
    <p:sldId id="266" r:id="rId9"/>
    <p:sldId id="267" r:id="rId10"/>
    <p:sldId id="268" r:id="rId11"/>
    <p:sldId id="264" r:id="rId12"/>
    <p:sldId id="269" r:id="rId13"/>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üesch, Frank" initials="nh" lastIdx="1" clrIdx="0">
    <p:extLst>
      <p:ext uri="{19B8F6BF-5375-455C-9EA6-DF929625EA0E}">
        <p15:presenceInfo xmlns:p15="http://schemas.microsoft.com/office/powerpoint/2012/main" userId="Nüesch, Fra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showGuides="1">
      <p:cViewPr varScale="1">
        <p:scale>
          <a:sx n="108" d="100"/>
          <a:sy n="108" d="100"/>
        </p:scale>
        <p:origin x="576" y="102"/>
      </p:cViewPr>
      <p:guideLst>
        <p:guide orient="horz" pos="2160"/>
        <p:guide pos="3863"/>
      </p:guideLst>
    </p:cSldViewPr>
  </p:slideViewPr>
  <p:notesTextViewPr>
    <p:cViewPr>
      <p:scale>
        <a:sx n="1" d="1"/>
        <a:sy n="1" d="1"/>
      </p:scale>
      <p:origin x="0" y="0"/>
    </p:cViewPr>
  </p:notesTextViewPr>
  <p:notesViewPr>
    <p:cSldViewPr snapToGrid="0" showGuides="1">
      <p:cViewPr varScale="1">
        <p:scale>
          <a:sx n="91" d="100"/>
          <a:sy n="91" d="100"/>
        </p:scale>
        <p:origin x="3691"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4510A26D-3E9E-4B95-BA05-0062A44BC1C4}" type="datetimeFigureOut">
              <a:rPr lang="en-US" smtClean="0"/>
              <a:t>2/17/2025</a:t>
            </a:fld>
            <a:endParaRPr lang="en-US"/>
          </a:p>
        </p:txBody>
      </p:sp>
      <p:sp>
        <p:nvSpPr>
          <p:cNvPr id="4" name="Fußzeilenplatzhalter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F262DC1A-DD3F-4974-AEF3-21BA0DED51B8}" type="slidenum">
              <a:rPr lang="en-US" smtClean="0"/>
              <a:t>‹Nr.›</a:t>
            </a:fld>
            <a:endParaRPr lang="en-US"/>
          </a:p>
        </p:txBody>
      </p:sp>
    </p:spTree>
    <p:extLst>
      <p:ext uri="{BB962C8B-B14F-4D97-AF65-F5344CB8AC3E}">
        <p14:creationId xmlns:p14="http://schemas.microsoft.com/office/powerpoint/2010/main" val="175683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DA833906-0A30-48C1-9945-3BD54B6687A6}" type="datetimeFigureOut">
              <a:rPr lang="en-US" smtClean="0"/>
              <a:t>2/17/2025</a:t>
            </a:fld>
            <a:endParaRPr lang="en-US"/>
          </a:p>
        </p:txBody>
      </p:sp>
      <p:sp>
        <p:nvSpPr>
          <p:cNvPr id="4" name="Folienbildplatzhalt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0D3CFAD8-4521-4F25-908C-76134D6FCE70}" type="slidenum">
              <a:rPr lang="en-US" smtClean="0"/>
              <a:t>‹Nr.›</a:t>
            </a:fld>
            <a:endParaRPr lang="en-US"/>
          </a:p>
        </p:txBody>
      </p:sp>
    </p:spTree>
    <p:extLst>
      <p:ext uri="{BB962C8B-B14F-4D97-AF65-F5344CB8AC3E}">
        <p14:creationId xmlns:p14="http://schemas.microsoft.com/office/powerpoint/2010/main" val="3992576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Titelmasterformat durch Klicken bearbeiten</a:t>
            </a:r>
            <a:endParaRPr lang="en-US"/>
          </a:p>
        </p:txBody>
      </p:sp>
      <p:sp>
        <p:nvSpPr>
          <p:cNvPr id="3" name="Unterti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a:p>
        </p:txBody>
      </p:sp>
      <p:sp>
        <p:nvSpPr>
          <p:cNvPr id="4" name="Datumsplatzhalt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1664536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a:xfrm>
            <a:off x="838200" y="1825625"/>
            <a:ext cx="10515600" cy="4351338"/>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Foliennummernplatzhalter 5"/>
          <p:cNvSpPr>
            <a:spLocks noGrp="1"/>
          </p:cNvSpPr>
          <p:nvPr>
            <p:ph type="sldNum" sz="quarter" idx="12"/>
          </p:nvPr>
        </p:nvSpPr>
        <p:spPr>
          <a:xfrm>
            <a:off x="11463528" y="6377051"/>
            <a:ext cx="588264" cy="365125"/>
          </a:xfrm>
          <a:prstGeom prst="rect">
            <a:avLst/>
          </a:prstGeom>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1389786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a:prstGeom prst="rect">
            <a:avLst/>
          </a:prstGeo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838200" y="365125"/>
            <a:ext cx="7734300" cy="5811838"/>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Foliennummernplatzhalter 5"/>
          <p:cNvSpPr>
            <a:spLocks noGrp="1"/>
          </p:cNvSpPr>
          <p:nvPr>
            <p:ph type="sldNum" sz="quarter" idx="12"/>
          </p:nvPr>
        </p:nvSpPr>
        <p:spPr>
          <a:xfrm>
            <a:off x="11463528" y="6377051"/>
            <a:ext cx="588264" cy="365125"/>
          </a:xfrm>
          <a:prstGeom prst="rect">
            <a:avLst/>
          </a:prstGeom>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7660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endParaRPr lang="en-US"/>
          </a:p>
        </p:txBody>
      </p:sp>
      <p:sp>
        <p:nvSpPr>
          <p:cNvPr id="3" name="Inhaltsplatzhalter 2"/>
          <p:cNvSpPr>
            <a:spLocks noGrp="1"/>
          </p:cNvSpPr>
          <p:nvPr>
            <p:ph idx="1"/>
          </p:nvPr>
        </p:nvSpPr>
        <p:spPr>
          <a:xfrm>
            <a:off x="838200" y="1825625"/>
            <a:ext cx="10515600" cy="4351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2399072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a:prstGeom prst="rect">
            <a:avLst/>
          </a:prstGeom>
        </p:spPr>
        <p:txBody>
          <a:bodyPr anchor="b"/>
          <a:lstStyle>
            <a:lvl1pPr>
              <a:defRPr sz="6000"/>
            </a:lvl1pPr>
          </a:lstStyle>
          <a:p>
            <a:r>
              <a:rPr lang="de-DE"/>
              <a:t>Titelmasterformat durch Klicken bearbeiten</a:t>
            </a:r>
            <a:endParaRPr lang="en-US"/>
          </a:p>
        </p:txBody>
      </p:sp>
      <p:sp>
        <p:nvSpPr>
          <p:cNvPr id="3" name="Textplatzhalt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Foliennummernplatzhalter 5"/>
          <p:cNvSpPr>
            <a:spLocks noGrp="1"/>
          </p:cNvSpPr>
          <p:nvPr>
            <p:ph type="sldNum" sz="quarter" idx="12"/>
          </p:nvPr>
        </p:nvSpPr>
        <p:spPr>
          <a:xfrm>
            <a:off x="11463528" y="6377051"/>
            <a:ext cx="588264" cy="365125"/>
          </a:xfrm>
          <a:prstGeom prst="rect">
            <a:avLst/>
          </a:prstGeom>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213118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endParaRPr lang="en-US"/>
          </a:p>
        </p:txBody>
      </p:sp>
      <p:sp>
        <p:nvSpPr>
          <p:cNvPr id="3" name="Inhaltsplatzhalter 2"/>
          <p:cNvSpPr>
            <a:spLocks noGrp="1"/>
          </p:cNvSpPr>
          <p:nvPr>
            <p:ph sz="half" idx="1"/>
          </p:nvPr>
        </p:nvSpPr>
        <p:spPr>
          <a:xfrm>
            <a:off x="838200" y="1825625"/>
            <a:ext cx="5181600" cy="4351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6172200" y="1825625"/>
            <a:ext cx="5181600" cy="4351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ußzeilenplatzhalt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Foliennummernplatzhalter 6"/>
          <p:cNvSpPr>
            <a:spLocks noGrp="1"/>
          </p:cNvSpPr>
          <p:nvPr>
            <p:ph type="sldNum" sz="quarter" idx="12"/>
          </p:nvPr>
        </p:nvSpPr>
        <p:spPr>
          <a:xfrm>
            <a:off x="11463528" y="6377051"/>
            <a:ext cx="588264" cy="365125"/>
          </a:xfrm>
          <a:prstGeom prst="rect">
            <a:avLst/>
          </a:prstGeom>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336947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a:prstGeom prst="rect">
            <a:avLst/>
          </a:prstGeom>
        </p:spPr>
        <p:txBody>
          <a:bodyPr/>
          <a:lstStyle/>
          <a:p>
            <a:r>
              <a:rPr lang="de-DE"/>
              <a:t>Titelmasterformat durch Klicken bearbeiten</a:t>
            </a:r>
            <a:endParaRPr lang="en-US"/>
          </a:p>
        </p:txBody>
      </p:sp>
      <p:sp>
        <p:nvSpPr>
          <p:cNvPr id="3" name="Textplatzhalt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ußzeilenplatzhalt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Foliennummernplatzhalter 8"/>
          <p:cNvSpPr>
            <a:spLocks noGrp="1"/>
          </p:cNvSpPr>
          <p:nvPr>
            <p:ph type="sldNum" sz="quarter" idx="12"/>
          </p:nvPr>
        </p:nvSpPr>
        <p:spPr>
          <a:xfrm>
            <a:off x="11463528" y="6377051"/>
            <a:ext cx="588264" cy="365125"/>
          </a:xfrm>
          <a:prstGeom prst="rect">
            <a:avLst/>
          </a:prstGeom>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328578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endParaRPr lang="en-US"/>
          </a:p>
        </p:txBody>
      </p:sp>
      <p:sp>
        <p:nvSpPr>
          <p:cNvPr id="3" name="Datumsplatzhalt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ußzeilenplatzhalt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Foliennummernplatzhalter 4"/>
          <p:cNvSpPr>
            <a:spLocks noGrp="1"/>
          </p:cNvSpPr>
          <p:nvPr>
            <p:ph type="sldNum" sz="quarter" idx="12"/>
          </p:nvPr>
        </p:nvSpPr>
        <p:spPr>
          <a:xfrm>
            <a:off x="11463528" y="6377051"/>
            <a:ext cx="588264" cy="365125"/>
          </a:xfrm>
          <a:prstGeom prst="rect">
            <a:avLst/>
          </a:prstGeom>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411286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ußzeilenplatzhalt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Foliennummernplatzhalter 3"/>
          <p:cNvSpPr>
            <a:spLocks noGrp="1"/>
          </p:cNvSpPr>
          <p:nvPr>
            <p:ph type="sldNum" sz="quarter" idx="12"/>
          </p:nvPr>
        </p:nvSpPr>
        <p:spPr>
          <a:xfrm>
            <a:off x="11463528" y="6377051"/>
            <a:ext cx="588264" cy="365125"/>
          </a:xfrm>
          <a:prstGeom prst="rect">
            <a:avLst/>
          </a:prstGeom>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424587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e-DE"/>
              <a:t>Titelmasterformat durch Klicken bearbeiten</a:t>
            </a:r>
            <a:endParaRPr lang="en-US"/>
          </a:p>
        </p:txBody>
      </p:sp>
      <p:sp>
        <p:nvSpPr>
          <p:cNvPr id="3" name="Inhaltsplatzhalt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ußzeilenplatzhalt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Foliennummernplatzhalter 6"/>
          <p:cNvSpPr>
            <a:spLocks noGrp="1"/>
          </p:cNvSpPr>
          <p:nvPr>
            <p:ph type="sldNum" sz="quarter" idx="12"/>
          </p:nvPr>
        </p:nvSpPr>
        <p:spPr>
          <a:xfrm>
            <a:off x="11463528" y="6377051"/>
            <a:ext cx="588264" cy="365125"/>
          </a:xfrm>
          <a:prstGeom prst="rect">
            <a:avLst/>
          </a:prstGeom>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1215808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e-DE"/>
              <a:t>Titelmasterformat durch Klicken bearbeiten</a:t>
            </a:r>
            <a:endParaRPr lang="en-US"/>
          </a:p>
        </p:txBody>
      </p:sp>
      <p:sp>
        <p:nvSpPr>
          <p:cNvPr id="3" name="Bildplatzhalt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ußzeilenplatzhalt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Foliennummernplatzhalter 6"/>
          <p:cNvSpPr>
            <a:spLocks noGrp="1"/>
          </p:cNvSpPr>
          <p:nvPr>
            <p:ph type="sldNum" sz="quarter" idx="12"/>
          </p:nvPr>
        </p:nvSpPr>
        <p:spPr>
          <a:xfrm>
            <a:off x="11463528" y="6377051"/>
            <a:ext cx="588264" cy="365125"/>
          </a:xfrm>
          <a:prstGeom prst="rect">
            <a:avLst/>
          </a:prstGeom>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2955433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feld 6"/>
          <p:cNvSpPr txBox="1"/>
          <p:nvPr userDrawn="1"/>
        </p:nvSpPr>
        <p:spPr>
          <a:xfrm>
            <a:off x="7346950" y="0"/>
            <a:ext cx="4881657" cy="292388"/>
          </a:xfrm>
          <a:prstGeom prst="rect">
            <a:avLst/>
          </a:prstGeom>
          <a:noFill/>
        </p:spPr>
        <p:txBody>
          <a:bodyPr wrap="none" rtlCol="0">
            <a:spAutoFit/>
          </a:bodyPr>
          <a:lstStyle/>
          <a:p>
            <a:r>
              <a:rPr lang="de-CH" sz="1300" i="1" dirty="0"/>
              <a:t>Dr. A. Marchioro, Prof. F. Nüesch, Optical Properties of Materials 2025</a:t>
            </a:r>
            <a:endParaRPr lang="en-US" sz="1300" i="1" dirty="0"/>
          </a:p>
        </p:txBody>
      </p:sp>
      <p:sp>
        <p:nvSpPr>
          <p:cNvPr id="18" name="Foliennummernplatzhalter 5"/>
          <p:cNvSpPr txBox="1">
            <a:spLocks/>
          </p:cNvSpPr>
          <p:nvPr userDrawn="1"/>
        </p:nvSpPr>
        <p:spPr>
          <a:xfrm>
            <a:off x="11671300" y="6492875"/>
            <a:ext cx="520700"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D0311-1378-47D7-935A-01DD5A032BA8}" type="slidenum">
              <a:rPr lang="en-US" smtClean="0"/>
              <a:pPr/>
              <a:t>‹Nr.›</a:t>
            </a:fld>
            <a:endParaRPr lang="en-US" dirty="0"/>
          </a:p>
        </p:txBody>
      </p:sp>
    </p:spTree>
    <p:extLst>
      <p:ext uri="{BB962C8B-B14F-4D97-AF65-F5344CB8AC3E}">
        <p14:creationId xmlns:p14="http://schemas.microsoft.com/office/powerpoint/2010/main" val="2667253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30.png"/><Relationship Id="rId7" Type="http://schemas.openxmlformats.org/officeDocument/2006/relationships/image" Target="../media/image5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460.png"/><Relationship Id="rId11" Type="http://schemas.openxmlformats.org/officeDocument/2006/relationships/image" Target="../media/image72.png"/><Relationship Id="rId5" Type="http://schemas.openxmlformats.org/officeDocument/2006/relationships/image" Target="../media/image450.png"/><Relationship Id="rId4" Type="http://schemas.openxmlformats.org/officeDocument/2006/relationships/image" Target="../media/image46.png"/><Relationship Id="rId9" Type="http://schemas.openxmlformats.org/officeDocument/2006/relationships/image" Target="../media/image59.png"/></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740.png"/><Relationship Id="rId5" Type="http://schemas.openxmlformats.org/officeDocument/2006/relationships/image" Target="../media/image74.png"/><Relationship Id="rId4" Type="http://schemas.openxmlformats.org/officeDocument/2006/relationships/image" Target="../media/image73.png"/></Relationships>
</file>

<file path=ppt/slides/_rels/slide12.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10.png"/><Relationship Id="rId7" Type="http://schemas.openxmlformats.org/officeDocument/2006/relationships/image" Target="../media/image610.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10.png"/><Relationship Id="rId10" Type="http://schemas.openxmlformats.org/officeDocument/2006/relationships/image" Target="../media/image9.png"/><Relationship Id="rId4" Type="http://schemas.openxmlformats.org/officeDocument/2006/relationships/image" Target="../media/image410.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6.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8.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392.pn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391.png"/></Relationships>
</file>

<file path=ppt/slides/_rels/slide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45.png"/><Relationship Id="rId5" Type="http://schemas.openxmlformats.org/officeDocument/2006/relationships/image" Target="../media/image67.png"/><Relationship Id="rId10" Type="http://schemas.openxmlformats.org/officeDocument/2006/relationships/image" Target="../media/image44.png"/><Relationship Id="rId4" Type="http://schemas.openxmlformats.org/officeDocument/2006/relationships/image" Target="../media/image66.png"/><Relationship Id="rId9"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949" y="298273"/>
            <a:ext cx="10515600" cy="677088"/>
          </a:xfrm>
        </p:spPr>
        <p:txBody>
          <a:bodyPr/>
          <a:lstStyle/>
          <a:p>
            <a:r>
              <a:rPr lang="en-US" dirty="0"/>
              <a:t>1.1 Fundamental properties of light</a:t>
            </a:r>
          </a:p>
        </p:txBody>
      </p:sp>
      <p:sp>
        <p:nvSpPr>
          <p:cNvPr id="3" name="Textfeld 2"/>
          <p:cNvSpPr txBox="1"/>
          <p:nvPr/>
        </p:nvSpPr>
        <p:spPr>
          <a:xfrm>
            <a:off x="351299" y="1091705"/>
            <a:ext cx="11352680" cy="5640006"/>
          </a:xfrm>
          <a:prstGeom prst="rect">
            <a:avLst/>
          </a:prstGeom>
          <a:noFill/>
        </p:spPr>
        <p:txBody>
          <a:bodyPr wrap="square" rtlCol="0">
            <a:spAutoFit/>
          </a:bodyPr>
          <a:lstStyle/>
          <a:p>
            <a:pPr>
              <a:spcAft>
                <a:spcPts val="1500"/>
              </a:spcAft>
            </a:pPr>
            <a:r>
              <a:rPr lang="en-US" sz="3200" dirty="0"/>
              <a:t>A few historical milestones:</a:t>
            </a:r>
            <a:endParaRPr lang="en-US" dirty="0"/>
          </a:p>
          <a:p>
            <a:pPr marL="285750" indent="-285750">
              <a:spcAft>
                <a:spcPts val="1500"/>
              </a:spcAft>
              <a:buFont typeface="Wingdings" panose="05000000000000000000" pitchFamily="2" charset="2"/>
              <a:buChar char="q"/>
            </a:pPr>
            <a:r>
              <a:rPr lang="en-US" dirty="0"/>
              <a:t>In ancient India schools of Samkhya and </a:t>
            </a:r>
            <a:r>
              <a:rPr lang="en-US" dirty="0" err="1"/>
              <a:t>Vaisheshika</a:t>
            </a:r>
            <a:r>
              <a:rPr lang="en-US" dirty="0"/>
              <a:t> (500-600 BC) develop an atomic theory of light and matter</a:t>
            </a:r>
          </a:p>
          <a:p>
            <a:pPr marL="285750" indent="-285750">
              <a:spcAft>
                <a:spcPts val="1500"/>
              </a:spcAft>
              <a:buFont typeface="Wingdings" panose="05000000000000000000" pitchFamily="2" charset="2"/>
              <a:buChar char="q"/>
            </a:pPr>
            <a:r>
              <a:rPr lang="en-US" dirty="0"/>
              <a:t>Mo </a:t>
            </a:r>
            <a:r>
              <a:rPr lang="en-US" dirty="0" err="1"/>
              <a:t>Zi</a:t>
            </a:r>
            <a:r>
              <a:rPr lang="en-US" dirty="0"/>
              <a:t> (</a:t>
            </a:r>
            <a:r>
              <a:rPr lang="en-US" dirty="0" err="1"/>
              <a:t>Mohist</a:t>
            </a:r>
            <a:r>
              <a:rPr lang="en-US" dirty="0"/>
              <a:t> school in China about 400 BC) reports on the linear propagation of light, reflection, refraction, camera </a:t>
            </a:r>
            <a:r>
              <a:rPr lang="en-US" dirty="0" err="1"/>
              <a:t>obscura</a:t>
            </a:r>
            <a:r>
              <a:rPr lang="en-US" dirty="0"/>
              <a:t>.</a:t>
            </a:r>
          </a:p>
          <a:p>
            <a:pPr marL="285750" indent="-285750">
              <a:spcAft>
                <a:spcPts val="1500"/>
              </a:spcAft>
              <a:buFont typeface="Wingdings" panose="05000000000000000000" pitchFamily="2" charset="2"/>
              <a:buChar char="q"/>
            </a:pPr>
            <a:r>
              <a:rPr lang="en-US" dirty="0"/>
              <a:t>Greek Philosophers (Pythagoras, Democritus, Empedocles, Plato , Aristoteles…) develop first theories of light. There are several wrong concepts, but the rectilinear propagation of light was assessed. The camera </a:t>
            </a:r>
            <a:r>
              <a:rPr lang="en-US" dirty="0" err="1"/>
              <a:t>obscura</a:t>
            </a:r>
            <a:r>
              <a:rPr lang="en-US" dirty="0"/>
              <a:t> is mentioned. A theory of geometrical optics emerges (Euclid, 300 BC, Catoptrics). Later; Hero of Alexandria.</a:t>
            </a:r>
          </a:p>
          <a:p>
            <a:pPr marL="285750" indent="-285750">
              <a:spcAft>
                <a:spcPts val="1500"/>
              </a:spcAft>
              <a:buFont typeface="Wingdings" panose="05000000000000000000" pitchFamily="2" charset="2"/>
              <a:buChar char="q"/>
            </a:pPr>
            <a:r>
              <a:rPr lang="en-US" dirty="0"/>
              <a:t>Plato, Aristophanes and later </a:t>
            </a:r>
            <a:r>
              <a:rPr lang="en-US" dirty="0" err="1"/>
              <a:t>Cleomede</a:t>
            </a:r>
            <a:r>
              <a:rPr lang="en-US" dirty="0"/>
              <a:t> and Ptolemy (130 AD) develop the theory of refraction </a:t>
            </a:r>
          </a:p>
          <a:p>
            <a:pPr marL="285750" indent="-285750">
              <a:spcAft>
                <a:spcPts val="1500"/>
              </a:spcAft>
              <a:buFont typeface="Wingdings" panose="05000000000000000000" pitchFamily="2" charset="2"/>
              <a:buChar char="q"/>
            </a:pPr>
            <a:r>
              <a:rPr lang="en-US" dirty="0"/>
              <a:t>In the 1st century AD the Romans already developed all kind of lenses (mirrors, glasses)</a:t>
            </a:r>
          </a:p>
          <a:p>
            <a:pPr marL="285750" indent="-285750">
              <a:spcAft>
                <a:spcPts val="1500"/>
              </a:spcAft>
              <a:buFont typeface="Wingdings" panose="05000000000000000000" pitchFamily="2" charset="2"/>
              <a:buChar char="q"/>
            </a:pPr>
            <a:r>
              <a:rPr lang="en-US" dirty="0"/>
              <a:t>Under the Islamic hegemony, Alhazen (1000 AD) elaborated the law of reflection. “Modern optics”.</a:t>
            </a:r>
          </a:p>
          <a:p>
            <a:pPr marL="285750" indent="-285750">
              <a:spcAft>
                <a:spcPts val="1500"/>
              </a:spcAft>
              <a:buFont typeface="Wingdings" panose="05000000000000000000" pitchFamily="2" charset="2"/>
              <a:buChar char="q"/>
            </a:pPr>
            <a:r>
              <a:rPr lang="en-US" dirty="0"/>
              <a:t>Bacon (1267) developed optical lenses for glasses</a:t>
            </a:r>
          </a:p>
          <a:p>
            <a:pPr marL="285750" indent="-285750">
              <a:spcAft>
                <a:spcPts val="1500"/>
              </a:spcAft>
              <a:buFont typeface="Wingdings" panose="05000000000000000000" pitchFamily="2" charset="2"/>
              <a:buChar char="q"/>
            </a:pPr>
            <a:r>
              <a:rPr lang="en-US" dirty="0"/>
              <a:t>Leonardo da Vinci (1502) invents the camera </a:t>
            </a:r>
            <a:r>
              <a:rPr lang="en-US" dirty="0" err="1"/>
              <a:t>obscura</a:t>
            </a:r>
            <a:r>
              <a:rPr lang="en-US" dirty="0"/>
              <a:t> as a tool for painting</a:t>
            </a:r>
          </a:p>
          <a:p>
            <a:pPr marL="285750" indent="-285750">
              <a:spcAft>
                <a:spcPts val="1500"/>
              </a:spcAft>
              <a:buFont typeface="Wingdings" panose="05000000000000000000" pitchFamily="2" charset="2"/>
              <a:buChar char="q"/>
            </a:pPr>
            <a:r>
              <a:rPr lang="en-US" dirty="0"/>
              <a:t>Kepler (1611) develops telescope lenses and the law of refraction for small angles (</a:t>
            </a:r>
            <a:r>
              <a:rPr lang="en-US" dirty="0" err="1"/>
              <a:t>Dioptrics</a:t>
            </a:r>
            <a:r>
              <a:rPr lang="en-US" dirty="0"/>
              <a:t>)</a:t>
            </a:r>
          </a:p>
        </p:txBody>
      </p:sp>
      <p:pic>
        <p:nvPicPr>
          <p:cNvPr id="4" name="Grafik 3"/>
          <p:cNvPicPr>
            <a:picLocks noChangeAspect="1"/>
          </p:cNvPicPr>
          <p:nvPr/>
        </p:nvPicPr>
        <p:blipFill>
          <a:blip r:embed="rId2"/>
          <a:stretch>
            <a:fillRect/>
          </a:stretch>
        </p:blipFill>
        <p:spPr>
          <a:xfrm>
            <a:off x="10116744" y="3766410"/>
            <a:ext cx="1742694" cy="1742694"/>
          </a:xfrm>
          <a:prstGeom prst="rect">
            <a:avLst/>
          </a:prstGeom>
        </p:spPr>
      </p:pic>
      <p:sp>
        <p:nvSpPr>
          <p:cNvPr id="5" name="Textfeld 4"/>
          <p:cNvSpPr txBox="1"/>
          <p:nvPr/>
        </p:nvSpPr>
        <p:spPr>
          <a:xfrm>
            <a:off x="10277210" y="5625448"/>
            <a:ext cx="1702517" cy="307777"/>
          </a:xfrm>
          <a:prstGeom prst="rect">
            <a:avLst/>
          </a:prstGeom>
          <a:noFill/>
        </p:spPr>
        <p:txBody>
          <a:bodyPr wrap="none" rtlCol="0">
            <a:spAutoFit/>
          </a:bodyPr>
          <a:lstStyle/>
          <a:p>
            <a:r>
              <a:rPr lang="de-CH" sz="1400" dirty="0"/>
              <a:t>1888 Eastman Kodak</a:t>
            </a:r>
            <a:endParaRPr lang="en-US" sz="1400" dirty="0"/>
          </a:p>
        </p:txBody>
      </p:sp>
    </p:spTree>
    <p:extLst>
      <p:ext uri="{BB962C8B-B14F-4D97-AF65-F5344CB8AC3E}">
        <p14:creationId xmlns:p14="http://schemas.microsoft.com/office/powerpoint/2010/main" val="136540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rot="21411147">
            <a:off x="2203813" y="1401229"/>
            <a:ext cx="6114814" cy="2501970"/>
            <a:chOff x="6184228" y="4889469"/>
            <a:chExt cx="3996732" cy="1638300"/>
          </a:xfrm>
        </p:grpSpPr>
        <p:pic>
          <p:nvPicPr>
            <p:cNvPr id="5" name="Picture 2" descr="Electromagnetic Spectrum - japanistry.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228" y="4889469"/>
              <a:ext cx="3810000" cy="16383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hteck 5"/>
                <p:cNvSpPr/>
                <p:nvPr/>
              </p:nvSpPr>
              <p:spPr>
                <a:xfrm>
                  <a:off x="9915503" y="5840424"/>
                  <a:ext cx="265457" cy="269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de-CH" i="1">
                                <a:latin typeface="Cambria Math" panose="02040503050406030204" pitchFamily="18" charset="0"/>
                                <a:ea typeface="Cambria Math" panose="02040503050406030204" pitchFamily="18" charset="0"/>
                              </a:rPr>
                              <m:t>𝓀</m:t>
                            </m:r>
                          </m:e>
                        </m:acc>
                      </m:oMath>
                    </m:oMathPara>
                  </a14:m>
                  <a:endParaRPr lang="en-US" dirty="0"/>
                </a:p>
              </p:txBody>
            </p:sp>
          </mc:Choice>
          <mc:Fallback xmlns="">
            <p:sp>
              <p:nvSpPr>
                <p:cNvPr id="6" name="Rechteck 5"/>
                <p:cNvSpPr>
                  <a:spLocks noRot="1" noChangeAspect="1" noMove="1" noResize="1" noEditPoints="1" noAdjustHandles="1" noChangeArrowheads="1" noChangeShapeType="1" noTextEdit="1"/>
                </p:cNvSpPr>
                <p:nvPr/>
              </p:nvSpPr>
              <p:spPr>
                <a:xfrm>
                  <a:off x="9915503" y="5840424"/>
                  <a:ext cx="265457" cy="269970"/>
                </a:xfrm>
                <a:prstGeom prst="rect">
                  <a:avLst/>
                </a:prstGeom>
                <a:blipFill>
                  <a:blip r:embed="rId3"/>
                  <a:stretch>
                    <a:fillRect t="-22222" r="-29577"/>
                  </a:stretch>
                </a:blipFill>
              </p:spPr>
              <p:txBody>
                <a:bodyPr/>
                <a:lstStyle/>
                <a:p>
                  <a:r>
                    <a:rPr lang="de-CH">
                      <a:noFill/>
                    </a:rPr>
                    <a:t> </a:t>
                  </a:r>
                </a:p>
              </p:txBody>
            </p:sp>
          </mc:Fallback>
        </mc:AlternateContent>
      </p:grpSp>
      <p:sp>
        <p:nvSpPr>
          <p:cNvPr id="7" name="Textfeld 6"/>
          <p:cNvSpPr txBox="1"/>
          <p:nvPr/>
        </p:nvSpPr>
        <p:spPr>
          <a:xfrm>
            <a:off x="698802" y="723155"/>
            <a:ext cx="7703456" cy="400110"/>
          </a:xfrm>
          <a:prstGeom prst="rect">
            <a:avLst/>
          </a:prstGeom>
          <a:noFill/>
        </p:spPr>
        <p:txBody>
          <a:bodyPr wrap="none" rtlCol="0">
            <a:spAutoFit/>
          </a:bodyPr>
          <a:lstStyle/>
          <a:p>
            <a:r>
              <a:rPr lang="en-US" sz="2000" i="1" dirty="0"/>
              <a:t>Properties of electromagnetic waves in vacuum and in condensed media:</a:t>
            </a:r>
          </a:p>
        </p:txBody>
      </p:sp>
      <p:sp>
        <p:nvSpPr>
          <p:cNvPr id="8" name="Rechteck 7"/>
          <p:cNvSpPr/>
          <p:nvPr/>
        </p:nvSpPr>
        <p:spPr>
          <a:xfrm>
            <a:off x="5936085" y="4135062"/>
            <a:ext cx="2394886" cy="369332"/>
          </a:xfrm>
          <a:prstGeom prst="rect">
            <a:avLst/>
          </a:prstGeom>
        </p:spPr>
        <p:txBody>
          <a:bodyPr wrap="none">
            <a:spAutoFit/>
          </a:bodyPr>
          <a:lstStyle/>
          <a:p>
            <a:r>
              <a:rPr lang="en-US" dirty="0"/>
              <a:t>In condensed media (‘):</a:t>
            </a:r>
          </a:p>
        </p:txBody>
      </p:sp>
      <mc:AlternateContent xmlns:mc="http://schemas.openxmlformats.org/markup-compatibility/2006" xmlns:a14="http://schemas.microsoft.com/office/drawing/2010/main">
        <mc:Choice Requires="a14">
          <p:sp>
            <p:nvSpPr>
              <p:cNvPr id="9" name="Rechteck 8"/>
              <p:cNvSpPr/>
              <p:nvPr/>
            </p:nvSpPr>
            <p:spPr>
              <a:xfrm>
                <a:off x="8731803" y="4651158"/>
                <a:ext cx="2747332" cy="68057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de-CH" b="0" i="1" smtClean="0">
                              <a:latin typeface="Cambria Math" panose="02040503050406030204" pitchFamily="18" charset="0"/>
                              <a:ea typeface="Cambria Math" panose="02040503050406030204" pitchFamily="18" charset="0"/>
                            </a:rPr>
                          </m:ctrlPr>
                        </m:sSupPr>
                        <m:e>
                          <m:r>
                            <m:rPr>
                              <m:sty m:val="p"/>
                            </m:rPr>
                            <a:rPr lang="el-GR" b="0" i="1" smtClean="0">
                              <a:latin typeface="Cambria Math" panose="02040503050406030204" pitchFamily="18" charset="0"/>
                              <a:ea typeface="Cambria Math" panose="02040503050406030204" pitchFamily="18" charset="0"/>
                            </a:rPr>
                            <m:t>ω</m:t>
                          </m:r>
                        </m:e>
                        <m:sup>
                          <m:r>
                            <a:rPr lang="de-CH" b="0" i="1" smtClean="0">
                              <a:latin typeface="Cambria Math" panose="02040503050406030204" pitchFamily="18" charset="0"/>
                              <a:ea typeface="Cambria Math" panose="02040503050406030204" pitchFamily="18" charset="0"/>
                            </a:rPr>
                            <m:t>′</m:t>
                          </m:r>
                        </m:sup>
                      </m:sSup>
                      <m:r>
                        <a:rPr lang="de-CH" i="1">
                          <a:latin typeface="Cambria Math" panose="02040503050406030204" pitchFamily="18" charset="0"/>
                        </a:rPr>
                        <m:t>=</m:t>
                      </m:r>
                      <m:f>
                        <m:fPr>
                          <m:ctrlPr>
                            <a:rPr lang="de-CH" i="1">
                              <a:latin typeface="Cambria Math" panose="02040503050406030204" pitchFamily="18" charset="0"/>
                            </a:rPr>
                          </m:ctrlPr>
                        </m:fPr>
                        <m:num>
                          <m:r>
                            <a:rPr lang="de-CH" b="0" i="1" smtClean="0">
                              <a:latin typeface="Cambria Math" panose="02040503050406030204" pitchFamily="18" charset="0"/>
                            </a:rPr>
                            <m:t>2</m:t>
                          </m:r>
                          <m:r>
                            <a:rPr lang="de-CH" b="0" i="1" smtClean="0">
                              <a:latin typeface="Cambria Math" panose="02040503050406030204" pitchFamily="18" charset="0"/>
                              <a:ea typeface="Cambria Math" panose="02040503050406030204" pitchFamily="18" charset="0"/>
                            </a:rPr>
                            <m:t>𝜋</m:t>
                          </m:r>
                          <m:sSup>
                            <m:sSupPr>
                              <m:ctrlPr>
                                <a:rPr lang="de-CH" b="0" i="1" smtClean="0">
                                  <a:latin typeface="Cambria Math" panose="02040503050406030204" pitchFamily="18" charset="0"/>
                                  <a:ea typeface="Cambria Math" panose="02040503050406030204" pitchFamily="18" charset="0"/>
                                </a:rPr>
                              </m:ctrlPr>
                            </m:sSupPr>
                            <m:e>
                              <m:r>
                                <a:rPr lang="de-CH" b="0" i="1" smtClean="0">
                                  <a:latin typeface="Cambria Math" panose="02040503050406030204" pitchFamily="18" charset="0"/>
                                </a:rPr>
                                <m:t>𝑐</m:t>
                              </m:r>
                            </m:e>
                            <m:sup>
                              <m:r>
                                <a:rPr lang="de-CH" b="0" i="1" smtClean="0">
                                  <a:latin typeface="Cambria Math" panose="02040503050406030204" pitchFamily="18" charset="0"/>
                                </a:rPr>
                                <m:t>′</m:t>
                              </m:r>
                            </m:sup>
                          </m:sSup>
                        </m:num>
                        <m:den>
                          <m:sSup>
                            <m:sSupPr>
                              <m:ctrlPr>
                                <a:rPr lang="de-CH" b="0" i="1" smtClean="0">
                                  <a:latin typeface="Cambria Math" panose="02040503050406030204" pitchFamily="18" charset="0"/>
                                  <a:ea typeface="Cambria Math" panose="02040503050406030204" pitchFamily="18" charset="0"/>
                                </a:rPr>
                              </m:ctrlPr>
                            </m:sSupPr>
                            <m:e>
                              <m:r>
                                <a:rPr lang="de-CH" i="1" smtClean="0">
                                  <a:latin typeface="Cambria Math" panose="02040503050406030204" pitchFamily="18" charset="0"/>
                                  <a:ea typeface="Cambria Math" panose="02040503050406030204" pitchFamily="18" charset="0"/>
                                </a:rPr>
                                <m:t>𝜆</m:t>
                              </m:r>
                            </m:e>
                            <m:sup>
                              <m:r>
                                <a:rPr lang="de-CH" b="0" i="1" smtClean="0">
                                  <a:latin typeface="Cambria Math" panose="02040503050406030204" pitchFamily="18" charset="0"/>
                                  <a:ea typeface="Cambria Math" panose="02040503050406030204" pitchFamily="18" charset="0"/>
                                </a:rPr>
                                <m:t>′</m:t>
                              </m:r>
                            </m:sup>
                          </m:sSup>
                        </m:den>
                      </m:f>
                      <m:r>
                        <a:rPr lang="de-CH" b="0" i="1" smtClean="0">
                          <a:latin typeface="Cambria Math" panose="02040503050406030204" pitchFamily="18" charset="0"/>
                          <a:ea typeface="Cambria Math" panose="02040503050406030204" pitchFamily="18" charset="0"/>
                        </a:rPr>
                        <m:t>=</m:t>
                      </m:r>
                      <m:f>
                        <m:fPr>
                          <m:ctrlPr>
                            <a:rPr lang="de-CH" b="0" i="1" smtClean="0">
                              <a:latin typeface="Cambria Math" panose="02040503050406030204" pitchFamily="18" charset="0"/>
                              <a:ea typeface="Cambria Math" panose="02040503050406030204" pitchFamily="18" charset="0"/>
                            </a:rPr>
                          </m:ctrlPr>
                        </m:fPr>
                        <m:num>
                          <m:r>
                            <a:rPr lang="de-CH" b="0" i="1" smtClean="0">
                              <a:latin typeface="Cambria Math" panose="02040503050406030204" pitchFamily="18" charset="0"/>
                              <a:ea typeface="Cambria Math" panose="02040503050406030204" pitchFamily="18" charset="0"/>
                            </a:rPr>
                            <m:t>2</m:t>
                          </m:r>
                          <m:r>
                            <a:rPr lang="de-CH" b="0" i="1" smtClean="0">
                              <a:latin typeface="Cambria Math" panose="02040503050406030204" pitchFamily="18" charset="0"/>
                              <a:ea typeface="Cambria Math" panose="02040503050406030204" pitchFamily="18" charset="0"/>
                            </a:rPr>
                            <m:t>𝜋</m:t>
                          </m:r>
                          <m:sSub>
                            <m:sSubPr>
                              <m:ctrlPr>
                                <a:rPr lang="de-CH" i="1" smtClean="0">
                                  <a:latin typeface="Cambria Math" panose="02040503050406030204" pitchFamily="18" charset="0"/>
                                </a:rPr>
                              </m:ctrlPr>
                            </m:sSubPr>
                            <m:e>
                              <m:r>
                                <a:rPr lang="de-CH" i="1">
                                  <a:latin typeface="Cambria Math" panose="02040503050406030204" pitchFamily="18" charset="0"/>
                                  <a:ea typeface="Cambria Math" panose="02040503050406030204" pitchFamily="18" charset="0"/>
                                </a:rPr>
                                <m:t>𝑐</m:t>
                              </m:r>
                            </m:e>
                            <m:sub>
                              <m:r>
                                <a:rPr lang="de-CH" b="0" i="1" smtClean="0">
                                  <a:latin typeface="Cambria Math" panose="02040503050406030204" pitchFamily="18" charset="0"/>
                                  <a:ea typeface="Cambria Math" panose="02040503050406030204" pitchFamily="18" charset="0"/>
                                </a:rPr>
                                <m:t>0</m:t>
                              </m:r>
                            </m:sub>
                          </m:sSub>
                        </m:num>
                        <m:den>
                          <m:sSub>
                            <m:sSubPr>
                              <m:ctrlPr>
                                <a:rPr lang="de-CH" i="1">
                                  <a:latin typeface="Cambria Math" panose="02040503050406030204" pitchFamily="18" charset="0"/>
                                </a:rPr>
                              </m:ctrlPr>
                            </m:sSubPr>
                            <m:e>
                              <m:r>
                                <a:rPr lang="de-CH" i="1">
                                  <a:latin typeface="Cambria Math" panose="02040503050406030204" pitchFamily="18" charset="0"/>
                                  <a:ea typeface="Cambria Math" panose="02040503050406030204" pitchFamily="18" charset="0"/>
                                </a:rPr>
                                <m:t>𝜆</m:t>
                              </m:r>
                            </m:e>
                            <m:sub>
                              <m:r>
                                <a:rPr lang="de-CH" i="1">
                                  <a:latin typeface="Cambria Math" panose="02040503050406030204" pitchFamily="18" charset="0"/>
                                </a:rPr>
                                <m:t>𝑣𝑎𝑐</m:t>
                              </m:r>
                            </m:sub>
                          </m:sSub>
                        </m:den>
                      </m:f>
                      <m:r>
                        <a:rPr lang="de-CH" b="0" i="1" smtClean="0">
                          <a:latin typeface="Cambria Math" panose="02040503050406030204" pitchFamily="18" charset="0"/>
                          <a:ea typeface="Cambria Math" panose="02040503050406030204" pitchFamily="18" charset="0"/>
                        </a:rPr>
                        <m:t>=</m:t>
                      </m:r>
                      <m:r>
                        <a:rPr lang="de-CH" b="0" i="1" smtClean="0">
                          <a:latin typeface="Cambria Math" panose="02040503050406030204" pitchFamily="18" charset="0"/>
                          <a:ea typeface="Cambria Math" panose="02040503050406030204" pitchFamily="18" charset="0"/>
                        </a:rPr>
                        <m:t>𝜔</m:t>
                      </m:r>
                    </m:oMath>
                  </m:oMathPara>
                </a14:m>
                <a:endParaRPr lang="en-US" dirty="0"/>
              </a:p>
            </p:txBody>
          </p:sp>
        </mc:Choice>
        <mc:Fallback xmlns="">
          <p:sp>
            <p:nvSpPr>
              <p:cNvPr id="9" name="Rechteck 8"/>
              <p:cNvSpPr>
                <a:spLocks noRot="1" noChangeAspect="1" noMove="1" noResize="1" noEditPoints="1" noAdjustHandles="1" noChangeArrowheads="1" noChangeShapeType="1" noTextEdit="1"/>
              </p:cNvSpPr>
              <p:nvPr/>
            </p:nvSpPr>
            <p:spPr>
              <a:xfrm>
                <a:off x="8731803" y="4651158"/>
                <a:ext cx="2747332" cy="680571"/>
              </a:xfrm>
              <a:prstGeom prst="rect">
                <a:avLst/>
              </a:prstGeom>
              <a:blipFill>
                <a:blip r:embed="rId4"/>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0" name="Rechteck 9"/>
              <p:cNvSpPr/>
              <p:nvPr/>
            </p:nvSpPr>
            <p:spPr>
              <a:xfrm>
                <a:off x="6019771" y="5719624"/>
                <a:ext cx="1138902"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panose="02040503050406030204" pitchFamily="18" charset="0"/>
                          <a:ea typeface="Cambria Math" panose="02040503050406030204" pitchFamily="18" charset="0"/>
                        </a:rPr>
                        <m:t>𝜆</m:t>
                      </m:r>
                      <m:r>
                        <a:rPr lang="de-CH" b="0" i="1" smtClean="0">
                          <a:latin typeface="Cambria Math" panose="02040503050406030204" pitchFamily="18" charset="0"/>
                          <a:ea typeface="Cambria Math" panose="02040503050406030204" pitchFamily="18" charset="0"/>
                        </a:rPr>
                        <m:t>′=</m:t>
                      </m:r>
                      <m:f>
                        <m:fPr>
                          <m:ctrlPr>
                            <a:rPr lang="de-CH" i="1">
                              <a:latin typeface="Cambria Math" panose="02040503050406030204" pitchFamily="18" charset="0"/>
                            </a:rPr>
                          </m:ctrlPr>
                        </m:fPr>
                        <m:num>
                          <m:sSub>
                            <m:sSubPr>
                              <m:ctrlPr>
                                <a:rPr lang="de-CH" i="1">
                                  <a:latin typeface="Cambria Math" panose="02040503050406030204" pitchFamily="18" charset="0"/>
                                </a:rPr>
                              </m:ctrlPr>
                            </m:sSubPr>
                            <m:e>
                              <m:r>
                                <a:rPr lang="de-CH" b="0" i="1" smtClean="0">
                                  <a:latin typeface="Cambria Math" panose="02040503050406030204" pitchFamily="18" charset="0"/>
                                  <a:ea typeface="Cambria Math" panose="02040503050406030204" pitchFamily="18" charset="0"/>
                                </a:rPr>
                                <m:t>𝜆</m:t>
                              </m:r>
                            </m:e>
                            <m:sub>
                              <m:r>
                                <a:rPr lang="de-CH" i="1">
                                  <a:latin typeface="Cambria Math" panose="02040503050406030204" pitchFamily="18" charset="0"/>
                                </a:rPr>
                                <m:t>𝑣𝑎𝑐</m:t>
                              </m:r>
                            </m:sub>
                          </m:sSub>
                        </m:num>
                        <m:den>
                          <m:r>
                            <a:rPr lang="de-CH" b="0" i="1" smtClean="0">
                              <a:latin typeface="Cambria Math" panose="02040503050406030204" pitchFamily="18" charset="0"/>
                              <a:ea typeface="Cambria Math" panose="02040503050406030204" pitchFamily="18" charset="0"/>
                            </a:rPr>
                            <m:t>𝑛</m:t>
                          </m:r>
                        </m:den>
                      </m:f>
                    </m:oMath>
                  </m:oMathPara>
                </a14:m>
                <a:endParaRPr lang="en-US" dirty="0"/>
              </a:p>
            </p:txBody>
          </p:sp>
        </mc:Choice>
        <mc:Fallback xmlns="">
          <p:sp>
            <p:nvSpPr>
              <p:cNvPr id="10" name="Rechteck 9"/>
              <p:cNvSpPr>
                <a:spLocks noRot="1" noChangeAspect="1" noMove="1" noResize="1" noEditPoints="1" noAdjustHandles="1" noChangeArrowheads="1" noChangeShapeType="1" noTextEdit="1"/>
              </p:cNvSpPr>
              <p:nvPr/>
            </p:nvSpPr>
            <p:spPr>
              <a:xfrm>
                <a:off x="6019771" y="5719624"/>
                <a:ext cx="1138902" cy="618311"/>
              </a:xfrm>
              <a:prstGeom prst="rect">
                <a:avLst/>
              </a:prstGeom>
              <a:blipFill>
                <a:blip r:embed="rId5"/>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1" name="Rechteck 10"/>
              <p:cNvSpPr/>
              <p:nvPr/>
            </p:nvSpPr>
            <p:spPr>
              <a:xfrm>
                <a:off x="9145706" y="3119294"/>
                <a:ext cx="2371740" cy="369332"/>
              </a:xfrm>
              <a:prstGeom prst="rect">
                <a:avLst/>
              </a:prstGeom>
            </p:spPr>
            <p:txBody>
              <a:bodyPr wrap="none">
                <a:spAutoFit/>
              </a:bodyPr>
              <a:lstStyle/>
              <a:p>
                <a14:m>
                  <m:oMath xmlns:m="http://schemas.openxmlformats.org/officeDocument/2006/math">
                    <m:r>
                      <a:rPr lang="de-CH" i="1" smtClean="0">
                        <a:latin typeface="Cambria Math" panose="02040503050406030204" pitchFamily="18" charset="0"/>
                        <a:ea typeface="Cambria Math" panose="02040503050406030204" pitchFamily="18" charset="0"/>
                      </a:rPr>
                      <m:t>𝑛</m:t>
                    </m:r>
                    <m:r>
                      <a:rPr lang="de-CH" b="0" i="0" smtClean="0">
                        <a:latin typeface="Cambria Math" panose="02040503050406030204" pitchFamily="18" charset="0"/>
                        <a:ea typeface="Cambria Math" panose="02040503050406030204" pitchFamily="18" charset="0"/>
                      </a:rPr>
                      <m:t> </m:t>
                    </m:r>
                  </m:oMath>
                </a14:m>
                <a:r>
                  <a:rPr lang="en-US" i="1" dirty="0"/>
                  <a:t>is the refractive index</a:t>
                </a:r>
                <a:endParaRPr lang="en-US" dirty="0"/>
              </a:p>
            </p:txBody>
          </p:sp>
        </mc:Choice>
        <mc:Fallback xmlns="">
          <p:sp>
            <p:nvSpPr>
              <p:cNvPr id="11" name="Rechteck 10"/>
              <p:cNvSpPr>
                <a:spLocks noRot="1" noChangeAspect="1" noMove="1" noResize="1" noEditPoints="1" noAdjustHandles="1" noChangeArrowheads="1" noChangeShapeType="1" noTextEdit="1"/>
              </p:cNvSpPr>
              <p:nvPr/>
            </p:nvSpPr>
            <p:spPr>
              <a:xfrm>
                <a:off x="9145706" y="3119294"/>
                <a:ext cx="2371740" cy="369332"/>
              </a:xfrm>
              <a:prstGeom prst="rect">
                <a:avLst/>
              </a:prstGeom>
              <a:blipFill>
                <a:blip r:embed="rId6"/>
                <a:stretch>
                  <a:fillRect t="-10000" r="-1799" b="-26667"/>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2" name="Rechteck 11"/>
              <p:cNvSpPr/>
              <p:nvPr/>
            </p:nvSpPr>
            <p:spPr>
              <a:xfrm>
                <a:off x="6019771" y="4692918"/>
                <a:ext cx="911532" cy="5666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panose="02040503050406030204" pitchFamily="18" charset="0"/>
                          <a:ea typeface="Cambria Math" panose="02040503050406030204" pitchFamily="18" charset="0"/>
                        </a:rPr>
                        <m:t>𝑐</m:t>
                      </m:r>
                      <m:r>
                        <a:rPr lang="de-CH" b="0" i="1" smtClean="0">
                          <a:latin typeface="Cambria Math" panose="02040503050406030204" pitchFamily="18" charset="0"/>
                          <a:ea typeface="Cambria Math" panose="02040503050406030204" pitchFamily="18" charset="0"/>
                        </a:rPr>
                        <m:t>′=</m:t>
                      </m:r>
                      <m:f>
                        <m:fPr>
                          <m:ctrlPr>
                            <a:rPr lang="de-CH" i="1">
                              <a:latin typeface="Cambria Math" panose="02040503050406030204" pitchFamily="18" charset="0"/>
                            </a:rPr>
                          </m:ctrlPr>
                        </m:fPr>
                        <m:num>
                          <m:sSub>
                            <m:sSubPr>
                              <m:ctrlPr>
                                <a:rPr lang="de-CH" i="1" smtClean="0">
                                  <a:latin typeface="Cambria Math" panose="02040503050406030204" pitchFamily="18" charset="0"/>
                                </a:rPr>
                              </m:ctrlPr>
                            </m:sSubPr>
                            <m:e>
                              <m:r>
                                <a:rPr lang="de-CH" b="0" i="1" smtClean="0">
                                  <a:latin typeface="Cambria Math" panose="02040503050406030204" pitchFamily="18" charset="0"/>
                                  <a:ea typeface="Cambria Math" panose="02040503050406030204" pitchFamily="18" charset="0"/>
                                </a:rPr>
                                <m:t>𝑐</m:t>
                              </m:r>
                            </m:e>
                            <m:sub>
                              <m:r>
                                <a:rPr lang="de-CH" b="0" i="1" smtClean="0">
                                  <a:latin typeface="Cambria Math" panose="02040503050406030204" pitchFamily="18" charset="0"/>
                                  <a:ea typeface="Cambria Math" panose="02040503050406030204" pitchFamily="18" charset="0"/>
                                </a:rPr>
                                <m:t>0</m:t>
                              </m:r>
                            </m:sub>
                          </m:sSub>
                        </m:num>
                        <m:den>
                          <m:r>
                            <a:rPr lang="de-CH" b="0" i="1" smtClean="0">
                              <a:latin typeface="Cambria Math" panose="02040503050406030204" pitchFamily="18" charset="0"/>
                              <a:ea typeface="Cambria Math" panose="02040503050406030204" pitchFamily="18" charset="0"/>
                            </a:rPr>
                            <m:t>𝑛</m:t>
                          </m:r>
                        </m:den>
                      </m:f>
                    </m:oMath>
                  </m:oMathPara>
                </a14:m>
                <a:endParaRPr lang="en-US" dirty="0"/>
              </a:p>
            </p:txBody>
          </p:sp>
        </mc:Choice>
        <mc:Fallback xmlns="">
          <p:sp>
            <p:nvSpPr>
              <p:cNvPr id="12" name="Rechteck 11"/>
              <p:cNvSpPr>
                <a:spLocks noRot="1" noChangeAspect="1" noMove="1" noResize="1" noEditPoints="1" noAdjustHandles="1" noChangeArrowheads="1" noChangeShapeType="1" noTextEdit="1"/>
              </p:cNvSpPr>
              <p:nvPr/>
            </p:nvSpPr>
            <p:spPr>
              <a:xfrm>
                <a:off x="6019771" y="4692918"/>
                <a:ext cx="911532" cy="566630"/>
              </a:xfrm>
              <a:prstGeom prst="rect">
                <a:avLst/>
              </a:prstGeom>
              <a:blipFill>
                <a:blip r:embed="rId7"/>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3" name="Rechteck 12"/>
              <p:cNvSpPr/>
              <p:nvPr/>
            </p:nvSpPr>
            <p:spPr>
              <a:xfrm>
                <a:off x="710068" y="4692918"/>
                <a:ext cx="1700144"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panose="02040503050406030204" pitchFamily="18" charset="0"/>
                          <a:ea typeface="Cambria Math" panose="02040503050406030204" pitchFamily="18" charset="0"/>
                        </a:rPr>
                        <m:t>𝓀</m:t>
                      </m:r>
                      <m:r>
                        <a:rPr lang="de-CH" i="1">
                          <a:latin typeface="Cambria Math" panose="02040503050406030204" pitchFamily="18" charset="0"/>
                        </a:rPr>
                        <m:t>=</m:t>
                      </m:r>
                      <m:f>
                        <m:fPr>
                          <m:ctrlPr>
                            <a:rPr lang="de-CH" i="1">
                              <a:latin typeface="Cambria Math" panose="02040503050406030204" pitchFamily="18" charset="0"/>
                            </a:rPr>
                          </m:ctrlPr>
                        </m:fPr>
                        <m:num>
                          <m:r>
                            <a:rPr lang="de-CH" b="0" i="1" smtClean="0">
                              <a:latin typeface="Cambria Math" panose="02040503050406030204" pitchFamily="18" charset="0"/>
                            </a:rPr>
                            <m:t>2</m:t>
                          </m:r>
                          <m:r>
                            <a:rPr lang="de-CH" b="0" i="1" smtClean="0">
                              <a:latin typeface="Cambria Math" panose="02040503050406030204" pitchFamily="18" charset="0"/>
                              <a:ea typeface="Cambria Math" panose="02040503050406030204" pitchFamily="18" charset="0"/>
                            </a:rPr>
                            <m:t>𝜋</m:t>
                          </m:r>
                        </m:num>
                        <m:den>
                          <m:sSub>
                            <m:sSubPr>
                              <m:ctrlPr>
                                <a:rPr lang="de-CH" i="1" smtClean="0">
                                  <a:latin typeface="Cambria Math" panose="02040503050406030204" pitchFamily="18" charset="0"/>
                                </a:rPr>
                              </m:ctrlPr>
                            </m:sSubPr>
                            <m:e>
                              <m:r>
                                <a:rPr lang="de-CH" i="1">
                                  <a:latin typeface="Cambria Math" panose="02040503050406030204" pitchFamily="18" charset="0"/>
                                  <a:ea typeface="Cambria Math" panose="02040503050406030204" pitchFamily="18" charset="0"/>
                                </a:rPr>
                                <m:t>𝜆</m:t>
                              </m:r>
                            </m:e>
                            <m:sub>
                              <m:r>
                                <a:rPr lang="de-CH" b="0" i="1" smtClean="0">
                                  <a:latin typeface="Cambria Math" panose="02040503050406030204" pitchFamily="18" charset="0"/>
                                </a:rPr>
                                <m:t>𝑣𝑎𝑐</m:t>
                              </m:r>
                            </m:sub>
                          </m:sSub>
                        </m:den>
                      </m:f>
                      <m:r>
                        <a:rPr lang="de-CH" b="0" i="1" smtClean="0">
                          <a:latin typeface="Cambria Math" panose="02040503050406030204" pitchFamily="18" charset="0"/>
                          <a:ea typeface="Cambria Math" panose="02040503050406030204" pitchFamily="18" charset="0"/>
                        </a:rPr>
                        <m:t>=</m:t>
                      </m:r>
                      <m:f>
                        <m:fPr>
                          <m:ctrlPr>
                            <a:rPr lang="de-CH" b="0" i="1" smtClean="0">
                              <a:latin typeface="Cambria Math" panose="02040503050406030204" pitchFamily="18" charset="0"/>
                              <a:ea typeface="Cambria Math" panose="02040503050406030204" pitchFamily="18" charset="0"/>
                            </a:rPr>
                          </m:ctrlPr>
                        </m:fPr>
                        <m:num>
                          <m:r>
                            <a:rPr lang="de-CH" b="0" i="1" smtClean="0">
                              <a:latin typeface="Cambria Math" panose="02040503050406030204" pitchFamily="18" charset="0"/>
                              <a:ea typeface="Cambria Math" panose="02040503050406030204" pitchFamily="18" charset="0"/>
                            </a:rPr>
                            <m:t>𝜔</m:t>
                          </m:r>
                        </m:num>
                        <m:den>
                          <m:sSub>
                            <m:sSubPr>
                              <m:ctrlPr>
                                <a:rPr lang="de-CH" i="1">
                                  <a:latin typeface="Cambria Math" panose="02040503050406030204" pitchFamily="18" charset="0"/>
                                </a:rPr>
                              </m:ctrlPr>
                            </m:sSubPr>
                            <m:e>
                              <m:r>
                                <a:rPr lang="de-CH" i="1">
                                  <a:latin typeface="Cambria Math" panose="02040503050406030204" pitchFamily="18" charset="0"/>
                                  <a:ea typeface="Cambria Math" panose="02040503050406030204" pitchFamily="18" charset="0"/>
                                </a:rPr>
                                <m:t>𝑐</m:t>
                              </m:r>
                            </m:e>
                            <m:sub>
                              <m:r>
                                <a:rPr lang="de-CH" b="0" i="1" smtClean="0">
                                  <a:latin typeface="Cambria Math" panose="02040503050406030204" pitchFamily="18" charset="0"/>
                                  <a:ea typeface="Cambria Math" panose="02040503050406030204" pitchFamily="18" charset="0"/>
                                </a:rPr>
                                <m:t>0</m:t>
                              </m:r>
                            </m:sub>
                          </m:sSub>
                        </m:den>
                      </m:f>
                    </m:oMath>
                  </m:oMathPara>
                </a14:m>
                <a:endParaRPr lang="en-US" dirty="0"/>
              </a:p>
            </p:txBody>
          </p:sp>
        </mc:Choice>
        <mc:Fallback xmlns="">
          <p:sp>
            <p:nvSpPr>
              <p:cNvPr id="13" name="Rechteck 12"/>
              <p:cNvSpPr>
                <a:spLocks noRot="1" noChangeAspect="1" noMove="1" noResize="1" noEditPoints="1" noAdjustHandles="1" noChangeArrowheads="1" noChangeShapeType="1" noTextEdit="1"/>
              </p:cNvSpPr>
              <p:nvPr/>
            </p:nvSpPr>
            <p:spPr>
              <a:xfrm>
                <a:off x="710068" y="4692918"/>
                <a:ext cx="1700144" cy="659540"/>
              </a:xfrm>
              <a:prstGeom prst="rect">
                <a:avLst/>
              </a:prstGeom>
              <a:blipFill>
                <a:blip r:embed="rId8"/>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4" name="Rechteck 13"/>
              <p:cNvSpPr/>
              <p:nvPr/>
            </p:nvSpPr>
            <p:spPr>
              <a:xfrm>
                <a:off x="735023" y="5640884"/>
                <a:ext cx="1184042"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b="0" i="1" smtClean="0">
                          <a:latin typeface="Cambria Math" panose="02040503050406030204" pitchFamily="18" charset="0"/>
                          <a:ea typeface="Cambria Math" panose="02040503050406030204" pitchFamily="18" charset="0"/>
                        </a:rPr>
                        <m:t>ω</m:t>
                      </m:r>
                      <m:r>
                        <a:rPr lang="de-CH" i="1">
                          <a:latin typeface="Cambria Math" panose="02040503050406030204" pitchFamily="18" charset="0"/>
                        </a:rPr>
                        <m:t>=</m:t>
                      </m:r>
                      <m:f>
                        <m:fPr>
                          <m:ctrlPr>
                            <a:rPr lang="de-CH" i="1">
                              <a:latin typeface="Cambria Math" panose="02040503050406030204" pitchFamily="18" charset="0"/>
                            </a:rPr>
                          </m:ctrlPr>
                        </m:fPr>
                        <m:num>
                          <m:sSub>
                            <m:sSubPr>
                              <m:ctrlPr>
                                <a:rPr lang="de-CH" i="1">
                                  <a:latin typeface="Cambria Math" panose="02040503050406030204" pitchFamily="18" charset="0"/>
                                </a:rPr>
                              </m:ctrlPr>
                            </m:sSubPr>
                            <m:e>
                              <m:r>
                                <a:rPr lang="de-CH" b="0" i="1" smtClean="0">
                                  <a:latin typeface="Cambria Math" panose="02040503050406030204" pitchFamily="18" charset="0"/>
                                </a:rPr>
                                <m:t>2</m:t>
                              </m:r>
                              <m:r>
                                <a:rPr lang="de-CH" b="0" i="1" smtClean="0">
                                  <a:latin typeface="Cambria Math" panose="02040503050406030204" pitchFamily="18" charset="0"/>
                                  <a:ea typeface="Cambria Math" panose="02040503050406030204" pitchFamily="18" charset="0"/>
                                </a:rPr>
                                <m:t>𝜋</m:t>
                              </m:r>
                              <m:r>
                                <a:rPr lang="de-CH" b="0" i="1" smtClean="0">
                                  <a:latin typeface="Cambria Math" panose="02040503050406030204" pitchFamily="18" charset="0"/>
                                  <a:ea typeface="Cambria Math" panose="02040503050406030204" pitchFamily="18" charset="0"/>
                                </a:rPr>
                                <m:t>𝑐</m:t>
                              </m:r>
                            </m:e>
                            <m:sub>
                              <m:r>
                                <a:rPr lang="de-CH" b="0" i="1" smtClean="0">
                                  <a:latin typeface="Cambria Math" panose="02040503050406030204" pitchFamily="18" charset="0"/>
                                  <a:ea typeface="Cambria Math" panose="02040503050406030204" pitchFamily="18" charset="0"/>
                                </a:rPr>
                                <m:t>0</m:t>
                              </m:r>
                            </m:sub>
                          </m:sSub>
                        </m:num>
                        <m:den>
                          <m:sSub>
                            <m:sSubPr>
                              <m:ctrlPr>
                                <a:rPr lang="de-CH" i="1">
                                  <a:latin typeface="Cambria Math" panose="02040503050406030204" pitchFamily="18" charset="0"/>
                                </a:rPr>
                              </m:ctrlPr>
                            </m:sSubPr>
                            <m:e>
                              <m:r>
                                <a:rPr lang="de-CH" i="1">
                                  <a:latin typeface="Cambria Math" panose="02040503050406030204" pitchFamily="18" charset="0"/>
                                  <a:ea typeface="Cambria Math" panose="02040503050406030204" pitchFamily="18" charset="0"/>
                                </a:rPr>
                                <m:t>𝜆</m:t>
                              </m:r>
                            </m:e>
                            <m:sub>
                              <m:r>
                                <a:rPr lang="de-CH" i="1">
                                  <a:latin typeface="Cambria Math" panose="02040503050406030204" pitchFamily="18" charset="0"/>
                                </a:rPr>
                                <m:t>𝑣𝑎𝑐</m:t>
                              </m:r>
                            </m:sub>
                          </m:sSub>
                        </m:den>
                      </m:f>
                    </m:oMath>
                  </m:oMathPara>
                </a14:m>
                <a:endParaRPr lang="en-US" dirty="0"/>
              </a:p>
            </p:txBody>
          </p:sp>
        </mc:Choice>
        <mc:Fallback xmlns="">
          <p:sp>
            <p:nvSpPr>
              <p:cNvPr id="14" name="Rechteck 13"/>
              <p:cNvSpPr>
                <a:spLocks noRot="1" noChangeAspect="1" noMove="1" noResize="1" noEditPoints="1" noAdjustHandles="1" noChangeArrowheads="1" noChangeShapeType="1" noTextEdit="1"/>
              </p:cNvSpPr>
              <p:nvPr/>
            </p:nvSpPr>
            <p:spPr>
              <a:xfrm>
                <a:off x="735023" y="5640884"/>
                <a:ext cx="1184042" cy="659540"/>
              </a:xfrm>
              <a:prstGeom prst="rect">
                <a:avLst/>
              </a:prstGeom>
              <a:blipFill>
                <a:blip r:embed="rId9"/>
                <a:stretch>
                  <a:fillRect/>
                </a:stretch>
              </a:blipFill>
            </p:spPr>
            <p:txBody>
              <a:bodyPr/>
              <a:lstStyle/>
              <a:p>
                <a:r>
                  <a:rPr lang="de-CH">
                    <a:noFill/>
                  </a:rPr>
                  <a:t> </a:t>
                </a:r>
              </a:p>
            </p:txBody>
          </p:sp>
        </mc:Fallback>
      </mc:AlternateContent>
      <p:sp>
        <p:nvSpPr>
          <p:cNvPr id="15" name="Rechteck 14"/>
          <p:cNvSpPr/>
          <p:nvPr/>
        </p:nvSpPr>
        <p:spPr>
          <a:xfrm>
            <a:off x="698802" y="4142323"/>
            <a:ext cx="1216808" cy="369332"/>
          </a:xfrm>
          <a:prstGeom prst="rect">
            <a:avLst/>
          </a:prstGeom>
        </p:spPr>
        <p:txBody>
          <a:bodyPr wrap="none">
            <a:spAutoFit/>
          </a:bodyPr>
          <a:lstStyle/>
          <a:p>
            <a:r>
              <a:rPr lang="en-US" dirty="0"/>
              <a:t>In vacuum:</a:t>
            </a:r>
          </a:p>
        </p:txBody>
      </p:sp>
      <mc:AlternateContent xmlns:mc="http://schemas.openxmlformats.org/markup-compatibility/2006" xmlns:a14="http://schemas.microsoft.com/office/drawing/2010/main">
        <mc:Choice Requires="a14">
          <p:sp>
            <p:nvSpPr>
              <p:cNvPr id="17" name="Rechteck 16"/>
              <p:cNvSpPr/>
              <p:nvPr/>
            </p:nvSpPr>
            <p:spPr>
              <a:xfrm>
                <a:off x="8924428" y="5727687"/>
                <a:ext cx="2593018"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CH" b="0" i="1" smtClean="0">
                              <a:latin typeface="Cambria Math" panose="02040503050406030204" pitchFamily="18" charset="0"/>
                              <a:ea typeface="Cambria Math" panose="02040503050406030204" pitchFamily="18" charset="0"/>
                            </a:rPr>
                          </m:ctrlPr>
                        </m:sSupPr>
                        <m:e>
                          <m:r>
                            <a:rPr lang="de-CH" b="0" i="1" smtClean="0">
                              <a:latin typeface="Cambria Math" panose="02040503050406030204" pitchFamily="18" charset="0"/>
                              <a:ea typeface="Cambria Math" panose="02040503050406030204" pitchFamily="18" charset="0"/>
                            </a:rPr>
                            <m:t>𝓀</m:t>
                          </m:r>
                        </m:e>
                        <m:sup>
                          <m:r>
                            <a:rPr lang="de-CH" b="0" i="1" smtClean="0">
                              <a:latin typeface="Cambria Math" panose="02040503050406030204" pitchFamily="18" charset="0"/>
                              <a:ea typeface="Cambria Math" panose="02040503050406030204" pitchFamily="18" charset="0"/>
                            </a:rPr>
                            <m:t>′</m:t>
                          </m:r>
                        </m:sup>
                      </m:sSup>
                      <m:r>
                        <a:rPr lang="de-CH" i="1">
                          <a:latin typeface="Cambria Math" panose="02040503050406030204" pitchFamily="18" charset="0"/>
                        </a:rPr>
                        <m:t>=</m:t>
                      </m:r>
                      <m:f>
                        <m:fPr>
                          <m:ctrlPr>
                            <a:rPr lang="de-CH" i="1">
                              <a:latin typeface="Cambria Math" panose="02040503050406030204" pitchFamily="18" charset="0"/>
                            </a:rPr>
                          </m:ctrlPr>
                        </m:fPr>
                        <m:num>
                          <m:r>
                            <a:rPr lang="de-CH" b="0" i="1" smtClean="0">
                              <a:latin typeface="Cambria Math" panose="02040503050406030204" pitchFamily="18" charset="0"/>
                            </a:rPr>
                            <m:t>2</m:t>
                          </m:r>
                          <m:r>
                            <a:rPr lang="de-CH" b="0" i="1" smtClean="0">
                              <a:latin typeface="Cambria Math" panose="02040503050406030204" pitchFamily="18" charset="0"/>
                              <a:ea typeface="Cambria Math" panose="02040503050406030204" pitchFamily="18" charset="0"/>
                            </a:rPr>
                            <m:t>𝜋</m:t>
                          </m:r>
                        </m:num>
                        <m:den>
                          <m:sSub>
                            <m:sSubPr>
                              <m:ctrlPr>
                                <a:rPr lang="de-CH" i="1" smtClean="0">
                                  <a:latin typeface="Cambria Math" panose="02040503050406030204" pitchFamily="18" charset="0"/>
                                </a:rPr>
                              </m:ctrlPr>
                            </m:sSubPr>
                            <m:e>
                              <m:sSup>
                                <m:sSupPr>
                                  <m:ctrlPr>
                                    <a:rPr lang="de-CH" b="0" i="1" smtClean="0">
                                      <a:latin typeface="Cambria Math" panose="02040503050406030204" pitchFamily="18" charset="0"/>
                                      <a:ea typeface="Cambria Math" panose="02040503050406030204" pitchFamily="18" charset="0"/>
                                    </a:rPr>
                                  </m:ctrlPr>
                                </m:sSupPr>
                                <m:e>
                                  <m:r>
                                    <a:rPr lang="de-CH" i="1">
                                      <a:latin typeface="Cambria Math" panose="02040503050406030204" pitchFamily="18" charset="0"/>
                                      <a:ea typeface="Cambria Math" panose="02040503050406030204" pitchFamily="18" charset="0"/>
                                    </a:rPr>
                                    <m:t>𝜆</m:t>
                                  </m:r>
                                </m:e>
                                <m:sup>
                                  <m:r>
                                    <a:rPr lang="de-CH" b="0" i="1" smtClean="0">
                                      <a:latin typeface="Cambria Math" panose="02040503050406030204" pitchFamily="18" charset="0"/>
                                      <a:ea typeface="Cambria Math" panose="02040503050406030204" pitchFamily="18" charset="0"/>
                                    </a:rPr>
                                    <m:t>′</m:t>
                                  </m:r>
                                </m:sup>
                              </m:sSup>
                            </m:e>
                            <m:sub/>
                          </m:sSub>
                        </m:den>
                      </m:f>
                      <m:r>
                        <a:rPr lang="de-CH" b="0" i="1" smtClean="0">
                          <a:latin typeface="Cambria Math" panose="02040503050406030204" pitchFamily="18" charset="0"/>
                          <a:ea typeface="Cambria Math" panose="02040503050406030204" pitchFamily="18" charset="0"/>
                        </a:rPr>
                        <m:t>=</m:t>
                      </m:r>
                      <m:f>
                        <m:fPr>
                          <m:ctrlPr>
                            <a:rPr lang="de-CH" i="1">
                              <a:latin typeface="Cambria Math" panose="02040503050406030204" pitchFamily="18" charset="0"/>
                            </a:rPr>
                          </m:ctrlPr>
                        </m:fPr>
                        <m:num>
                          <m:r>
                            <a:rPr lang="de-CH" i="1">
                              <a:latin typeface="Cambria Math" panose="02040503050406030204" pitchFamily="18" charset="0"/>
                            </a:rPr>
                            <m:t>2</m:t>
                          </m:r>
                          <m:r>
                            <a:rPr lang="de-CH" i="1">
                              <a:latin typeface="Cambria Math" panose="02040503050406030204" pitchFamily="18" charset="0"/>
                              <a:ea typeface="Cambria Math" panose="02040503050406030204" pitchFamily="18" charset="0"/>
                            </a:rPr>
                            <m:t>𝜋</m:t>
                          </m:r>
                          <m:r>
                            <a:rPr lang="de-CH" b="0" i="1" smtClean="0">
                              <a:latin typeface="Cambria Math" panose="02040503050406030204" pitchFamily="18" charset="0"/>
                              <a:ea typeface="Cambria Math" panose="02040503050406030204" pitchFamily="18" charset="0"/>
                            </a:rPr>
                            <m:t>∙</m:t>
                          </m:r>
                          <m:r>
                            <a:rPr lang="de-CH" b="0" i="1" smtClean="0">
                              <a:latin typeface="Cambria Math" panose="02040503050406030204" pitchFamily="18" charset="0"/>
                              <a:ea typeface="Cambria Math" panose="02040503050406030204" pitchFamily="18" charset="0"/>
                            </a:rPr>
                            <m:t>𝑛</m:t>
                          </m:r>
                        </m:num>
                        <m:den>
                          <m:sSub>
                            <m:sSubPr>
                              <m:ctrlPr>
                                <a:rPr lang="de-CH" i="1">
                                  <a:latin typeface="Cambria Math" panose="02040503050406030204" pitchFamily="18" charset="0"/>
                                </a:rPr>
                              </m:ctrlPr>
                            </m:sSubPr>
                            <m:e>
                              <m:r>
                                <a:rPr lang="de-CH" i="1">
                                  <a:latin typeface="Cambria Math" panose="02040503050406030204" pitchFamily="18" charset="0"/>
                                  <a:ea typeface="Cambria Math" panose="02040503050406030204" pitchFamily="18" charset="0"/>
                                </a:rPr>
                                <m:t>𝜆</m:t>
                              </m:r>
                            </m:e>
                            <m:sub>
                              <m:r>
                                <a:rPr lang="de-CH" i="1">
                                  <a:latin typeface="Cambria Math" panose="02040503050406030204" pitchFamily="18" charset="0"/>
                                </a:rPr>
                                <m:t>𝑣𝑎𝑐</m:t>
                              </m:r>
                            </m:sub>
                          </m:sSub>
                        </m:den>
                      </m:f>
                      <m:r>
                        <a:rPr lang="de-CH" b="0" i="1" smtClean="0">
                          <a:latin typeface="Cambria Math" panose="02040503050406030204" pitchFamily="18" charset="0"/>
                        </a:rPr>
                        <m:t>=</m:t>
                      </m:r>
                      <m:r>
                        <a:rPr lang="de-CH" i="1">
                          <a:latin typeface="Cambria Math" panose="02040503050406030204" pitchFamily="18" charset="0"/>
                          <a:ea typeface="Cambria Math" panose="02040503050406030204" pitchFamily="18" charset="0"/>
                        </a:rPr>
                        <m:t>𝓀</m:t>
                      </m:r>
                      <m:r>
                        <a:rPr lang="de-CH" b="0" i="1" smtClean="0">
                          <a:latin typeface="Cambria Math" panose="02040503050406030204" pitchFamily="18" charset="0"/>
                          <a:ea typeface="Cambria Math" panose="02040503050406030204" pitchFamily="18" charset="0"/>
                        </a:rPr>
                        <m:t>𝑛</m:t>
                      </m:r>
                    </m:oMath>
                  </m:oMathPara>
                </a14:m>
                <a:endParaRPr lang="en-US" i="1" dirty="0"/>
              </a:p>
            </p:txBody>
          </p:sp>
        </mc:Choice>
        <mc:Fallback xmlns="">
          <p:sp>
            <p:nvSpPr>
              <p:cNvPr id="17" name="Rechteck 16"/>
              <p:cNvSpPr>
                <a:spLocks noRot="1" noChangeAspect="1" noMove="1" noResize="1" noEditPoints="1" noAdjustHandles="1" noChangeArrowheads="1" noChangeShapeType="1" noTextEdit="1"/>
              </p:cNvSpPr>
              <p:nvPr/>
            </p:nvSpPr>
            <p:spPr>
              <a:xfrm>
                <a:off x="8924428" y="5727687"/>
                <a:ext cx="2593018" cy="659540"/>
              </a:xfrm>
              <a:prstGeom prst="rect">
                <a:avLst/>
              </a:prstGeom>
              <a:blipFill>
                <a:blip r:embed="rId11"/>
                <a:stretch>
                  <a:fillRect/>
                </a:stretch>
              </a:blipFill>
            </p:spPr>
            <p:txBody>
              <a:bodyPr/>
              <a:lstStyle/>
              <a:p>
                <a:r>
                  <a:rPr lang="de-CH">
                    <a:noFill/>
                  </a:rPr>
                  <a:t> </a:t>
                </a:r>
              </a:p>
            </p:txBody>
          </p:sp>
        </mc:Fallback>
      </mc:AlternateContent>
    </p:spTree>
    <p:extLst>
      <p:ext uri="{BB962C8B-B14F-4D97-AF65-F5344CB8AC3E}">
        <p14:creationId xmlns:p14="http://schemas.microsoft.com/office/powerpoint/2010/main" val="391721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470202" y="499625"/>
            <a:ext cx="8169672" cy="400110"/>
          </a:xfrm>
          <a:prstGeom prst="rect">
            <a:avLst/>
          </a:prstGeom>
          <a:noFill/>
        </p:spPr>
        <p:txBody>
          <a:bodyPr wrap="none" rtlCol="0">
            <a:spAutoFit/>
          </a:bodyPr>
          <a:lstStyle/>
          <a:p>
            <a:r>
              <a:rPr lang="en-US" sz="2000" i="1" dirty="0"/>
              <a:t>Polarization of electromagnetic waves (we just look at the electric field here):</a:t>
            </a:r>
          </a:p>
        </p:txBody>
      </p:sp>
      <p:grpSp>
        <p:nvGrpSpPr>
          <p:cNvPr id="2" name="Gruppieren 1"/>
          <p:cNvGrpSpPr/>
          <p:nvPr/>
        </p:nvGrpSpPr>
        <p:grpSpPr>
          <a:xfrm>
            <a:off x="1510563" y="1544057"/>
            <a:ext cx="9247694" cy="4423480"/>
            <a:chOff x="1144803" y="1041137"/>
            <a:chExt cx="9247694" cy="4423480"/>
          </a:xfrm>
        </p:grpSpPr>
        <p:grpSp>
          <p:nvGrpSpPr>
            <p:cNvPr id="9" name="Gruppieren 8"/>
            <p:cNvGrpSpPr/>
            <p:nvPr/>
          </p:nvGrpSpPr>
          <p:grpSpPr>
            <a:xfrm>
              <a:off x="1144803" y="1041137"/>
              <a:ext cx="9247694" cy="4423480"/>
              <a:chOff x="1154230" y="1562539"/>
              <a:chExt cx="9247694" cy="4423480"/>
            </a:xfrm>
          </p:grpSpPr>
          <p:pic>
            <p:nvPicPr>
              <p:cNvPr id="7" name="Grafik 6"/>
              <p:cNvPicPr>
                <a:picLocks noChangeAspect="1"/>
              </p:cNvPicPr>
              <p:nvPr/>
            </p:nvPicPr>
            <p:blipFill>
              <a:blip r:embed="rId2"/>
              <a:stretch>
                <a:fillRect/>
              </a:stretch>
            </p:blipFill>
            <p:spPr>
              <a:xfrm>
                <a:off x="1154230" y="1562539"/>
                <a:ext cx="9247694" cy="4423480"/>
              </a:xfrm>
              <a:prstGeom prst="rect">
                <a:avLst/>
              </a:prstGeom>
            </p:spPr>
          </p:pic>
          <mc:AlternateContent xmlns:mc="http://schemas.openxmlformats.org/markup-compatibility/2006" xmlns:a14="http://schemas.microsoft.com/office/drawing/2010/main">
            <mc:Choice Requires="a14">
              <p:sp>
                <p:nvSpPr>
                  <p:cNvPr id="8" name="Rechteck 7"/>
                  <p:cNvSpPr/>
                  <p:nvPr/>
                </p:nvSpPr>
                <p:spPr>
                  <a:xfrm>
                    <a:off x="4034598" y="2441469"/>
                    <a:ext cx="406137" cy="4122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de-CH" i="1">
                                  <a:latin typeface="Cambria Math" panose="02040503050406030204" pitchFamily="18" charset="0"/>
                                  <a:ea typeface="Cambria Math" panose="02040503050406030204" pitchFamily="18" charset="0"/>
                                </a:rPr>
                                <m:t>𝓀</m:t>
                              </m:r>
                            </m:e>
                          </m:acc>
                        </m:oMath>
                      </m:oMathPara>
                    </a14:m>
                    <a:endParaRPr lang="en-US" dirty="0"/>
                  </a:p>
                </p:txBody>
              </p:sp>
            </mc:Choice>
            <mc:Fallback xmlns="">
              <p:sp>
                <p:nvSpPr>
                  <p:cNvPr id="8" name="Rechteck 7"/>
                  <p:cNvSpPr>
                    <a:spLocks noRot="1" noChangeAspect="1" noMove="1" noResize="1" noEditPoints="1" noAdjustHandles="1" noChangeArrowheads="1" noChangeShapeType="1" noTextEdit="1"/>
                  </p:cNvSpPr>
                  <p:nvPr/>
                </p:nvSpPr>
                <p:spPr>
                  <a:xfrm>
                    <a:off x="4034598" y="2441469"/>
                    <a:ext cx="406137" cy="412292"/>
                  </a:xfrm>
                  <a:prstGeom prst="rect">
                    <a:avLst/>
                  </a:prstGeom>
                  <a:blipFill>
                    <a:blip r:embed="rId3"/>
                    <a:stretch>
                      <a:fillRect t="-22059" r="-32836"/>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0" name="Rechteck 9"/>
                  <p:cNvSpPr/>
                  <p:nvPr/>
                </p:nvSpPr>
                <p:spPr>
                  <a:xfrm>
                    <a:off x="7032793" y="2068798"/>
                    <a:ext cx="406137" cy="4122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de-CH" i="1">
                                  <a:latin typeface="Cambria Math" panose="02040503050406030204" pitchFamily="18" charset="0"/>
                                  <a:ea typeface="Cambria Math" panose="02040503050406030204" pitchFamily="18" charset="0"/>
                                </a:rPr>
                                <m:t>𝓀</m:t>
                              </m:r>
                            </m:e>
                          </m:acc>
                        </m:oMath>
                      </m:oMathPara>
                    </a14:m>
                    <a:endParaRPr lang="en-US" dirty="0"/>
                  </a:p>
                </p:txBody>
              </p:sp>
            </mc:Choice>
            <mc:Fallback xmlns="">
              <p:sp>
                <p:nvSpPr>
                  <p:cNvPr id="10" name="Rechteck 9"/>
                  <p:cNvSpPr>
                    <a:spLocks noRot="1" noChangeAspect="1" noMove="1" noResize="1" noEditPoints="1" noAdjustHandles="1" noChangeArrowheads="1" noChangeShapeType="1" noTextEdit="1"/>
                  </p:cNvSpPr>
                  <p:nvPr/>
                </p:nvSpPr>
                <p:spPr>
                  <a:xfrm>
                    <a:off x="7032793" y="2068798"/>
                    <a:ext cx="406137" cy="412292"/>
                  </a:xfrm>
                  <a:prstGeom prst="rect">
                    <a:avLst/>
                  </a:prstGeom>
                  <a:blipFill>
                    <a:blip r:embed="rId4"/>
                    <a:stretch>
                      <a:fillRect t="-22059" r="-32836"/>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1" name="Rechteck 10"/>
                  <p:cNvSpPr/>
                  <p:nvPr/>
                </p:nvSpPr>
                <p:spPr>
                  <a:xfrm>
                    <a:off x="9688334" y="2149238"/>
                    <a:ext cx="406137" cy="4122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de-CH" i="1">
                                  <a:latin typeface="Cambria Math" panose="02040503050406030204" pitchFamily="18" charset="0"/>
                                  <a:ea typeface="Cambria Math" panose="02040503050406030204" pitchFamily="18" charset="0"/>
                                </a:rPr>
                                <m:t>𝓀</m:t>
                              </m:r>
                            </m:e>
                          </m:acc>
                        </m:oMath>
                      </m:oMathPara>
                    </a14:m>
                    <a:endParaRPr lang="en-US" dirty="0"/>
                  </a:p>
                </p:txBody>
              </p:sp>
            </mc:Choice>
            <mc:Fallback xmlns="">
              <p:sp>
                <p:nvSpPr>
                  <p:cNvPr id="11" name="Rechteck 10"/>
                  <p:cNvSpPr>
                    <a:spLocks noRot="1" noChangeAspect="1" noMove="1" noResize="1" noEditPoints="1" noAdjustHandles="1" noChangeArrowheads="1" noChangeShapeType="1" noTextEdit="1"/>
                  </p:cNvSpPr>
                  <p:nvPr/>
                </p:nvSpPr>
                <p:spPr>
                  <a:xfrm>
                    <a:off x="9688334" y="2149238"/>
                    <a:ext cx="406137" cy="412292"/>
                  </a:xfrm>
                  <a:prstGeom prst="rect">
                    <a:avLst/>
                  </a:prstGeom>
                  <a:blipFill>
                    <a:blip r:embed="rId5"/>
                    <a:stretch>
                      <a:fillRect t="-22388" r="-33333"/>
                    </a:stretch>
                  </a:blipFill>
                </p:spPr>
                <p:txBody>
                  <a:bodyPr/>
                  <a:lstStyle/>
                  <a:p>
                    <a:r>
                      <a:rPr lang="de-CH">
                        <a:noFill/>
                      </a:rPr>
                      <a:t> </a:t>
                    </a:r>
                  </a:p>
                </p:txBody>
              </p:sp>
            </mc:Fallback>
          </mc:AlternateContent>
        </p:grpSp>
        <p:cxnSp>
          <p:nvCxnSpPr>
            <p:cNvPr id="16" name="Gerade Verbindung mit Pfeil 15"/>
            <p:cNvCxnSpPr/>
            <p:nvPr/>
          </p:nvCxnSpPr>
          <p:spPr>
            <a:xfrm flipV="1">
              <a:off x="2912882" y="1547396"/>
              <a:ext cx="895547" cy="9130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hteck 16"/>
                <p:cNvSpPr/>
                <p:nvPr/>
              </p:nvSpPr>
              <p:spPr>
                <a:xfrm>
                  <a:off x="3094980" y="1668809"/>
                  <a:ext cx="3617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CH" i="1">
                            <a:latin typeface="Cambria Math" panose="02040503050406030204" pitchFamily="18" charset="0"/>
                            <a:ea typeface="Cambria Math" panose="02040503050406030204" pitchFamily="18" charset="0"/>
                          </a:rPr>
                          <m:t>𝜆</m:t>
                        </m:r>
                      </m:oMath>
                    </m:oMathPara>
                  </a14:m>
                  <a:endParaRPr lang="en-US" dirty="0"/>
                </a:p>
              </p:txBody>
            </p:sp>
          </mc:Choice>
          <mc:Fallback xmlns="">
            <p:sp>
              <p:nvSpPr>
                <p:cNvPr id="17" name="Rechteck 16"/>
                <p:cNvSpPr>
                  <a:spLocks noRot="1" noChangeAspect="1" noMove="1" noResize="1" noEditPoints="1" noAdjustHandles="1" noChangeArrowheads="1" noChangeShapeType="1" noTextEdit="1"/>
                </p:cNvSpPr>
                <p:nvPr/>
              </p:nvSpPr>
              <p:spPr>
                <a:xfrm>
                  <a:off x="3094980" y="1668809"/>
                  <a:ext cx="361766" cy="369332"/>
                </a:xfrm>
                <a:prstGeom prst="rect">
                  <a:avLst/>
                </a:prstGeom>
                <a:blipFill>
                  <a:blip r:embed="rId6"/>
                  <a:stretch>
                    <a:fillRect/>
                  </a:stretch>
                </a:blipFill>
              </p:spPr>
              <p:txBody>
                <a:bodyPr/>
                <a:lstStyle/>
                <a:p>
                  <a:r>
                    <a:rPr lang="de-CH">
                      <a:noFill/>
                    </a:rPr>
                    <a:t> </a:t>
                  </a:r>
                </a:p>
              </p:txBody>
            </p:sp>
          </mc:Fallback>
        </mc:AlternateContent>
      </p:grpSp>
    </p:spTree>
    <p:extLst>
      <p:ext uri="{BB962C8B-B14F-4D97-AF65-F5344CB8AC3E}">
        <p14:creationId xmlns:p14="http://schemas.microsoft.com/office/powerpoint/2010/main" val="392535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158239" y="1326997"/>
            <a:ext cx="4937761" cy="2438020"/>
          </a:xfrm>
          <a:prstGeom prst="rect">
            <a:avLst/>
          </a:prstGeom>
        </p:spPr>
      </p:pic>
      <p:pic>
        <p:nvPicPr>
          <p:cNvPr id="5" name="Grafik 4"/>
          <p:cNvPicPr>
            <a:picLocks noChangeAspect="1"/>
          </p:cNvPicPr>
          <p:nvPr/>
        </p:nvPicPr>
        <p:blipFill>
          <a:blip r:embed="rId3"/>
          <a:stretch>
            <a:fillRect/>
          </a:stretch>
        </p:blipFill>
        <p:spPr>
          <a:xfrm>
            <a:off x="7635818" y="1326997"/>
            <a:ext cx="3229762" cy="2436163"/>
          </a:xfrm>
          <a:prstGeom prst="rect">
            <a:avLst/>
          </a:prstGeom>
        </p:spPr>
      </p:pic>
      <p:sp>
        <p:nvSpPr>
          <p:cNvPr id="6" name="Textfeld 5"/>
          <p:cNvSpPr txBox="1"/>
          <p:nvPr/>
        </p:nvSpPr>
        <p:spPr>
          <a:xfrm>
            <a:off x="470202" y="499625"/>
            <a:ext cx="3946530" cy="400110"/>
          </a:xfrm>
          <a:prstGeom prst="rect">
            <a:avLst/>
          </a:prstGeom>
          <a:noFill/>
        </p:spPr>
        <p:txBody>
          <a:bodyPr wrap="none" rtlCol="0">
            <a:spAutoFit/>
          </a:bodyPr>
          <a:lstStyle/>
          <a:p>
            <a:r>
              <a:rPr lang="en-US" sz="2000" i="1" dirty="0"/>
              <a:t>Interference of coherent light beams</a:t>
            </a:r>
          </a:p>
        </p:txBody>
      </p:sp>
      <p:pic>
        <p:nvPicPr>
          <p:cNvPr id="7" name="Grafik 6"/>
          <p:cNvPicPr>
            <a:picLocks noChangeAspect="1"/>
          </p:cNvPicPr>
          <p:nvPr/>
        </p:nvPicPr>
        <p:blipFill>
          <a:blip r:embed="rId4"/>
          <a:stretch>
            <a:fillRect/>
          </a:stretch>
        </p:blipFill>
        <p:spPr>
          <a:xfrm>
            <a:off x="7529157" y="4233054"/>
            <a:ext cx="3565003" cy="2262851"/>
          </a:xfrm>
          <a:prstGeom prst="rect">
            <a:avLst/>
          </a:prstGeom>
        </p:spPr>
      </p:pic>
      <p:pic>
        <p:nvPicPr>
          <p:cNvPr id="9" name="Grafik 8"/>
          <p:cNvPicPr>
            <a:picLocks noChangeAspect="1"/>
          </p:cNvPicPr>
          <p:nvPr/>
        </p:nvPicPr>
        <p:blipFill>
          <a:blip r:embed="rId5"/>
          <a:stretch>
            <a:fillRect/>
          </a:stretch>
        </p:blipFill>
        <p:spPr>
          <a:xfrm>
            <a:off x="1158239" y="4192279"/>
            <a:ext cx="5536817" cy="2440786"/>
          </a:xfrm>
          <a:prstGeom prst="rect">
            <a:avLst/>
          </a:prstGeom>
        </p:spPr>
      </p:pic>
    </p:spTree>
    <p:extLst>
      <p:ext uri="{BB962C8B-B14F-4D97-AF65-F5344CB8AC3E}">
        <p14:creationId xmlns:p14="http://schemas.microsoft.com/office/powerpoint/2010/main" val="42295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feld 4"/>
              <p:cNvSpPr txBox="1"/>
              <p:nvPr/>
            </p:nvSpPr>
            <p:spPr>
              <a:xfrm>
                <a:off x="395749" y="368796"/>
                <a:ext cx="11352680" cy="5997732"/>
              </a:xfrm>
              <a:prstGeom prst="rect">
                <a:avLst/>
              </a:prstGeom>
              <a:noFill/>
            </p:spPr>
            <p:txBody>
              <a:bodyPr wrap="square" rtlCol="0">
                <a:spAutoFit/>
              </a:bodyPr>
              <a:lstStyle/>
              <a:p>
                <a:pPr marL="285750" indent="-285750">
                  <a:spcAft>
                    <a:spcPts val="1500"/>
                  </a:spcAft>
                  <a:buFont typeface="Wingdings" panose="05000000000000000000" pitchFamily="2" charset="2"/>
                  <a:buChar char="q"/>
                </a:pPr>
                <a:r>
                  <a:rPr lang="en-US" dirty="0"/>
                  <a:t>Snell (1621) establishes the generalized law of refraction (including total reflection). Descartes (1637) also presents a formulation using sine functions (</a:t>
                </a:r>
                <a:r>
                  <a:rPr lang="en-US" dirty="0" err="1"/>
                  <a:t>Dioptrics</a:t>
                </a:r>
                <a:r>
                  <a:rPr lang="en-US" dirty="0"/>
                  <a:t>)</a:t>
                </a:r>
              </a:p>
              <a:p>
                <a:pPr marL="285750" indent="-285750">
                  <a:spcAft>
                    <a:spcPts val="1500"/>
                  </a:spcAft>
                  <a:buFont typeface="Wingdings" panose="05000000000000000000" pitchFamily="2" charset="2"/>
                  <a:buChar char="q"/>
                </a:pPr>
                <a:r>
                  <a:rPr lang="en-US" dirty="0"/>
                  <a:t>Fermat (1657) finds a more physical derivation of the law of reflection by applying the principle of minimum time</a:t>
                </a:r>
              </a:p>
              <a:p>
                <a:pPr marL="285750" indent="-285750">
                  <a:spcAft>
                    <a:spcPts val="1500"/>
                  </a:spcAft>
                  <a:buFont typeface="Wingdings" panose="05000000000000000000" pitchFamily="2" charset="2"/>
                  <a:buChar char="q"/>
                </a:pPr>
                <a:r>
                  <a:rPr lang="en-US" dirty="0" err="1"/>
                  <a:t>Grimaldi</a:t>
                </a:r>
                <a:r>
                  <a:rPr lang="en-US" dirty="0"/>
                  <a:t>, Hooke (1618, 1665) discover the dispersion of white light by a glassy object</a:t>
                </a:r>
              </a:p>
              <a:p>
                <a:pPr marL="285750" indent="-285750">
                  <a:spcAft>
                    <a:spcPts val="1800"/>
                  </a:spcAft>
                  <a:buFont typeface="Wingdings" panose="05000000000000000000" pitchFamily="2" charset="2"/>
                  <a:buChar char="q"/>
                </a:pPr>
                <a:r>
                  <a:rPr lang="en-US" dirty="0"/>
                  <a:t>Newton (1665) provides a rigorous treatment and finds that white light is composed of a mixture of independent colors (theory of color). He deals with the wave and particle concepts and later opts for particles</a:t>
                </a:r>
              </a:p>
              <a:p>
                <a:pPr marL="285750" indent="-285750">
                  <a:lnSpc>
                    <a:spcPts val="2200"/>
                  </a:lnSpc>
                  <a:buFont typeface="Wingdings" panose="05000000000000000000" pitchFamily="2" charset="2"/>
                  <a:buChar char="q"/>
                </a:pPr>
                <a:r>
                  <a:rPr lang="en-US" dirty="0"/>
                  <a:t>Huygens (1678) using the wave nature of light derives the laws of refraction. Additionally he </a:t>
                </a:r>
              </a:p>
              <a:p>
                <a:pPr>
                  <a:lnSpc>
                    <a:spcPts val="2200"/>
                  </a:lnSpc>
                </a:pPr>
                <a:r>
                  <a:rPr lang="en-US" dirty="0"/>
                  <a:t>     discovers the phenomenon of birefringence in calcite and stipulates two degrees of polarization.  </a:t>
                </a:r>
              </a:p>
              <a:p>
                <a:pPr>
                  <a:lnSpc>
                    <a:spcPts val="2200"/>
                  </a:lnSpc>
                  <a:spcAft>
                    <a:spcPts val="1600"/>
                  </a:spcAft>
                </a:pPr>
                <a:r>
                  <a:rPr lang="en-US" dirty="0"/>
                  <a:t>     Fast propagation in the ether is still claimed. He also discovered polarization of light.</a:t>
                </a:r>
              </a:p>
              <a:p>
                <a:pPr marL="285750" indent="-285750">
                  <a:spcAft>
                    <a:spcPts val="1800"/>
                  </a:spcAft>
                  <a:buFont typeface="Wingdings" panose="05000000000000000000" pitchFamily="2" charset="2"/>
                  <a:buChar char="q"/>
                </a:pPr>
                <a:r>
                  <a:rPr lang="en-US" dirty="0"/>
                  <a:t>Young (1802) based on wave optics develops the concept of interference</a:t>
                </a:r>
              </a:p>
              <a:p>
                <a:pPr marL="285750" indent="-285750">
                  <a:spcAft>
                    <a:spcPts val="1500"/>
                  </a:spcAft>
                  <a:buFont typeface="Wingdings" panose="05000000000000000000" pitchFamily="2" charset="2"/>
                  <a:buChar char="q"/>
                </a:pPr>
                <a:r>
                  <a:rPr lang="en-US" dirty="0"/>
                  <a:t>Fresnel (1822) Used the wave theory introduced by Huygens to describe refraction, reflection, interference. Together with Young, </a:t>
                </a:r>
                <a:r>
                  <a:rPr lang="en-US" dirty="0" err="1"/>
                  <a:t>Arago</a:t>
                </a:r>
                <a:r>
                  <a:rPr lang="en-US" dirty="0"/>
                  <a:t> the scientists conclude that the vibration of light through the ether is transversal (not longitudinal)</a:t>
                </a:r>
              </a:p>
              <a:p>
                <a:pPr marL="285750" indent="-285750">
                  <a:spcAft>
                    <a:spcPts val="1500"/>
                  </a:spcAft>
                  <a:buFont typeface="Wingdings" panose="05000000000000000000" pitchFamily="2" charset="2"/>
                  <a:buChar char="q"/>
                </a:pPr>
                <a:r>
                  <a:rPr lang="en-US" dirty="0" err="1"/>
                  <a:t>Fizeau</a:t>
                </a:r>
                <a:r>
                  <a:rPr lang="en-US" dirty="0"/>
                  <a:t> (1849) measures the speed of light to be 3.1E8 m/s. Foucault (1819) finds that the speed of light in water is smaller than in air.</a:t>
                </a:r>
              </a:p>
              <a:p>
                <a:pPr marL="285750" indent="-285750">
                  <a:spcAft>
                    <a:spcPts val="1500"/>
                  </a:spcAft>
                  <a:buFont typeface="Wingdings" panose="05000000000000000000" pitchFamily="2" charset="2"/>
                  <a:buChar char="q"/>
                </a:pPr>
                <a:r>
                  <a:rPr lang="en-US" dirty="0"/>
                  <a:t>Maxwell (1862, Maxwell equations) describes light as an electromagnetic wave with speed </a:t>
                </a:r>
                <a14:m>
                  <m:oMath xmlns:m="http://schemas.openxmlformats.org/officeDocument/2006/math">
                    <m:r>
                      <a:rPr lang="en-US" i="1" dirty="0" smtClean="0">
                        <a:latin typeface="Cambria Math" panose="02040503050406030204" pitchFamily="18" charset="0"/>
                      </a:rPr>
                      <m:t>𝑐</m:t>
                    </m:r>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ad>
                          <m:radPr>
                            <m:degHide m:val="on"/>
                            <m:ctrlPr>
                              <a:rPr lang="en-US" i="1" dirty="0" smtClean="0">
                                <a:latin typeface="Cambria Math" panose="02040503050406030204" pitchFamily="18" charset="0"/>
                              </a:rPr>
                            </m:ctrlPr>
                          </m:radPr>
                          <m:deg/>
                          <m:e>
                            <m:sSub>
                              <m:sSubPr>
                                <m:ctrlPr>
                                  <a:rPr lang="en-US" i="1" dirty="0" smtClean="0">
                                    <a:latin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𝜀</m:t>
                                </m:r>
                              </m:e>
                              <m:sub>
                                <m:r>
                                  <a:rPr lang="de-CH" b="0" i="1" dirty="0" smtClean="0">
                                    <a:latin typeface="Cambria Math" panose="02040503050406030204" pitchFamily="18" charset="0"/>
                                  </a:rPr>
                                  <m:t>0</m:t>
                                </m:r>
                              </m:sub>
                            </m:sSub>
                            <m:sSub>
                              <m:sSubPr>
                                <m:ctrlPr>
                                  <a:rPr lang="en-US" i="1" dirty="0" smtClean="0">
                                    <a:latin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𝜇</m:t>
                                </m:r>
                              </m:e>
                              <m:sub>
                                <m:r>
                                  <a:rPr lang="de-CH" b="0" i="1" dirty="0" smtClean="0">
                                    <a:latin typeface="Cambria Math" panose="02040503050406030204" pitchFamily="18" charset="0"/>
                                  </a:rPr>
                                  <m:t>0</m:t>
                                </m:r>
                              </m:sub>
                            </m:sSub>
                          </m:e>
                        </m:rad>
                      </m:den>
                    </m:f>
                    <m:r>
                      <a:rPr lang="de-CH" b="0" i="1" dirty="0" smtClean="0">
                        <a:latin typeface="Cambria Math" panose="02040503050406030204" pitchFamily="18" charset="0"/>
                      </a:rPr>
                      <m:t>=3</m:t>
                    </m:r>
                    <m:r>
                      <a:rPr lang="de-CH" b="0" i="1" dirty="0" smtClean="0">
                        <a:latin typeface="Cambria Math" panose="02040503050406030204" pitchFamily="18" charset="0"/>
                        <a:ea typeface="Cambria Math" panose="02040503050406030204" pitchFamily="18" charset="0"/>
                      </a:rPr>
                      <m:t>∙</m:t>
                    </m:r>
                    <m:sSup>
                      <m:sSupPr>
                        <m:ctrlPr>
                          <a:rPr lang="de-CH" b="0" i="1" dirty="0" smtClean="0">
                            <a:latin typeface="Cambria Math" panose="02040503050406030204" pitchFamily="18" charset="0"/>
                            <a:ea typeface="Cambria Math" panose="02040503050406030204" pitchFamily="18" charset="0"/>
                          </a:rPr>
                        </m:ctrlPr>
                      </m:sSupPr>
                      <m:e>
                        <m:r>
                          <a:rPr lang="de-CH" b="0" i="1" dirty="0" smtClean="0">
                            <a:latin typeface="Cambria Math" panose="02040503050406030204" pitchFamily="18" charset="0"/>
                            <a:ea typeface="Cambria Math" panose="02040503050406030204" pitchFamily="18" charset="0"/>
                          </a:rPr>
                          <m:t>10</m:t>
                        </m:r>
                      </m:e>
                      <m:sup>
                        <m:r>
                          <a:rPr lang="de-CH" b="0" i="1" dirty="0" smtClean="0">
                            <a:latin typeface="Cambria Math" panose="02040503050406030204" pitchFamily="18" charset="0"/>
                            <a:ea typeface="Cambria Math" panose="02040503050406030204" pitchFamily="18" charset="0"/>
                          </a:rPr>
                          <m:t>8</m:t>
                        </m:r>
                      </m:sup>
                    </m:sSup>
                  </m:oMath>
                </a14:m>
                <a:r>
                  <a:rPr lang="en-US" dirty="0"/>
                  <a:t> m/s</a:t>
                </a:r>
              </a:p>
            </p:txBody>
          </p:sp>
        </mc:Choice>
        <mc:Fallback xmlns="">
          <p:sp>
            <p:nvSpPr>
              <p:cNvPr id="5" name="Textfeld 4"/>
              <p:cNvSpPr txBox="1">
                <a:spLocks noRot="1" noChangeAspect="1" noMove="1" noResize="1" noEditPoints="1" noAdjustHandles="1" noChangeArrowheads="1" noChangeShapeType="1" noTextEdit="1"/>
              </p:cNvSpPr>
              <p:nvPr/>
            </p:nvSpPr>
            <p:spPr>
              <a:xfrm>
                <a:off x="395749" y="368796"/>
                <a:ext cx="11352680" cy="5997732"/>
              </a:xfrm>
              <a:prstGeom prst="rect">
                <a:avLst/>
              </a:prstGeom>
              <a:blipFill>
                <a:blip r:embed="rId2"/>
                <a:stretch>
                  <a:fillRect l="-376" t="-508" r="-483"/>
                </a:stretch>
              </a:blipFill>
            </p:spPr>
            <p:txBody>
              <a:bodyPr/>
              <a:lstStyle/>
              <a:p>
                <a:r>
                  <a:rPr lang="en-US">
                    <a:noFill/>
                  </a:rPr>
                  <a:t> </a:t>
                </a:r>
              </a:p>
            </p:txBody>
          </p:sp>
        </mc:Fallback>
      </mc:AlternateContent>
      <p:pic>
        <p:nvPicPr>
          <p:cNvPr id="2" name="Grafik 1"/>
          <p:cNvPicPr>
            <a:picLocks noChangeAspect="1"/>
          </p:cNvPicPr>
          <p:nvPr/>
        </p:nvPicPr>
        <p:blipFill>
          <a:blip r:embed="rId3"/>
          <a:stretch>
            <a:fillRect/>
          </a:stretch>
        </p:blipFill>
        <p:spPr>
          <a:xfrm>
            <a:off x="9703386" y="2204088"/>
            <a:ext cx="2908935" cy="2327148"/>
          </a:xfrm>
          <a:prstGeom prst="rect">
            <a:avLst/>
          </a:prstGeom>
        </p:spPr>
      </p:pic>
    </p:spTree>
    <p:extLst>
      <p:ext uri="{BB962C8B-B14F-4D97-AF65-F5344CB8AC3E}">
        <p14:creationId xmlns:p14="http://schemas.microsoft.com/office/powerpoint/2010/main" val="4098820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feld 4"/>
              <p:cNvSpPr txBox="1"/>
              <p:nvPr/>
            </p:nvSpPr>
            <p:spPr>
              <a:xfrm>
                <a:off x="344949" y="496819"/>
                <a:ext cx="11352680" cy="6100516"/>
              </a:xfrm>
              <a:prstGeom prst="rect">
                <a:avLst/>
              </a:prstGeom>
              <a:noFill/>
            </p:spPr>
            <p:txBody>
              <a:bodyPr wrap="square" rtlCol="0">
                <a:spAutoFit/>
              </a:bodyPr>
              <a:lstStyle/>
              <a:p>
                <a:pPr marL="285750" indent="-285750">
                  <a:spcAft>
                    <a:spcPts val="1500"/>
                  </a:spcAft>
                  <a:buFont typeface="Wingdings" panose="05000000000000000000" pitchFamily="2" charset="2"/>
                  <a:buChar char="q"/>
                </a:pPr>
                <a:r>
                  <a:rPr lang="en-US" dirty="0"/>
                  <a:t>Hertz (1888) for the first time demonstrated the production and detection of electromagnetic waves.</a:t>
                </a:r>
              </a:p>
              <a:p>
                <a:pPr marL="285750" indent="-285750">
                  <a:spcAft>
                    <a:spcPts val="1500"/>
                  </a:spcAft>
                  <a:buFont typeface="Wingdings" panose="05000000000000000000" pitchFamily="2" charset="2"/>
                  <a:buChar char="q"/>
                </a:pPr>
                <a:r>
                  <a:rPr lang="en-US" dirty="0"/>
                  <a:t>Michelson and Morley (1887) find that there can not be a relative displacement between the ether and the moving earth.</a:t>
                </a:r>
              </a:p>
              <a:p>
                <a:pPr marL="285750" indent="-285750">
                  <a:spcAft>
                    <a:spcPts val="1500"/>
                  </a:spcAft>
                  <a:buFont typeface="Wingdings" panose="05000000000000000000" pitchFamily="2" charset="2"/>
                  <a:buChar char="q"/>
                </a:pPr>
                <a:r>
                  <a:rPr lang="en-US" dirty="0"/>
                  <a:t>Einstein (1905) postulates that light propagates in vacuum with speed c, independent of the speed of the light source. Einstein also proposed that light is made of particles (photons) with energy </a:t>
                </a:r>
                <a14:m>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h𝑣</m:t>
                    </m:r>
                  </m:oMath>
                </a14:m>
                <a:endParaRPr lang="en-US" dirty="0"/>
              </a:p>
              <a:p>
                <a:pPr marL="285750" indent="-285750">
                  <a:spcAft>
                    <a:spcPts val="1500"/>
                  </a:spcAft>
                  <a:buFont typeface="Wingdings" panose="05000000000000000000" pitchFamily="2" charset="2"/>
                  <a:buChar char="q"/>
                </a:pPr>
                <a:r>
                  <a:rPr lang="en-US" dirty="0"/>
                  <a:t>De Broglie (1929) stipulates that momentum </a:t>
                </a:r>
                <a14:m>
                  <m:oMath xmlns:m="http://schemas.openxmlformats.org/officeDocument/2006/math">
                    <m:r>
                      <a:rPr lang="en-US" i="1" smtClean="0">
                        <a:latin typeface="Cambria Math" panose="02040503050406030204" pitchFamily="18" charset="0"/>
                      </a:rPr>
                      <m:t>𝑝</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h</m:t>
                        </m:r>
                      </m:num>
                      <m:den>
                        <m:r>
                          <a:rPr lang="en-US" i="1" smtClean="0">
                            <a:latin typeface="Cambria Math" panose="02040503050406030204" pitchFamily="18" charset="0"/>
                            <a:ea typeface="Cambria Math" panose="02040503050406030204" pitchFamily="18" charset="0"/>
                          </a:rPr>
                          <m:t>𝜆</m:t>
                        </m:r>
                      </m:den>
                    </m:f>
                  </m:oMath>
                </a14:m>
                <a:r>
                  <a:rPr lang="en-US" dirty="0"/>
                  <a:t> (dual property </a:t>
                </a:r>
                <a:r>
                  <a:rPr lang="en-US"/>
                  <a:t>of light)</a:t>
                </a:r>
                <a:endParaRPr lang="en-US" dirty="0"/>
              </a:p>
              <a:p>
                <a:pPr marL="285750" indent="-285750">
                  <a:spcAft>
                    <a:spcPts val="1500"/>
                  </a:spcAft>
                  <a:buFont typeface="Wingdings" panose="05000000000000000000" pitchFamily="2" charset="2"/>
                  <a:buChar char="q"/>
                </a:pPr>
                <a:r>
                  <a:rPr lang="en-US" dirty="0"/>
                  <a:t> Jenkins and White (1957) develop </a:t>
                </a:r>
                <a:r>
                  <a:rPr lang="en-US" dirty="0" err="1"/>
                  <a:t>Fraunhofer</a:t>
                </a:r>
                <a:r>
                  <a:rPr lang="en-US" dirty="0"/>
                  <a:t> diffraction at a grating</a:t>
                </a:r>
              </a:p>
              <a:p>
                <a:pPr marL="285750" indent="-285750">
                  <a:spcAft>
                    <a:spcPts val="1500"/>
                  </a:spcAft>
                  <a:buFont typeface="Wingdings" panose="05000000000000000000" pitchFamily="2" charset="2"/>
                  <a:buChar char="q"/>
                </a:pPr>
                <a:r>
                  <a:rPr lang="en-US" dirty="0"/>
                  <a:t>Feynman develops the theory (with others) of quantum electrodynamics (1965)</a:t>
                </a:r>
              </a:p>
              <a:p>
                <a:pPr marL="285750" indent="-285750">
                  <a:spcAft>
                    <a:spcPts val="1500"/>
                  </a:spcAft>
                  <a:buFont typeface="Wingdings" panose="05000000000000000000" pitchFamily="2" charset="2"/>
                  <a:buChar char="q"/>
                </a:pPr>
                <a:r>
                  <a:rPr lang="en-US" dirty="0"/>
                  <a:t>1960 the first laser is fabricated- These powerful sources later open up the field of nonlinear optics. In military defense and attack systems lasers play a crucial role. </a:t>
                </a:r>
              </a:p>
              <a:p>
                <a:pPr marL="285750" indent="-285750">
                  <a:spcAft>
                    <a:spcPts val="1500"/>
                  </a:spcAft>
                  <a:buFont typeface="Wingdings" panose="05000000000000000000" pitchFamily="2" charset="2"/>
                  <a:buChar char="q"/>
                </a:pPr>
                <a:r>
                  <a:rPr lang="en-US" dirty="0"/>
                  <a:t>Information technology is on the verge to change from electronics-based concepts to optical concepts (optical </a:t>
                </a:r>
                <a:r>
                  <a:rPr lang="en-US" dirty="0" err="1"/>
                  <a:t>fibres</a:t>
                </a:r>
                <a:r>
                  <a:rPr lang="en-US" dirty="0"/>
                  <a:t>)</a:t>
                </a:r>
              </a:p>
              <a:p>
                <a:pPr marL="285750" indent="-285750">
                  <a:spcAft>
                    <a:spcPts val="1500"/>
                  </a:spcAft>
                  <a:buFont typeface="Wingdings" panose="05000000000000000000" pitchFamily="2" charset="2"/>
                  <a:buChar char="q"/>
                </a:pPr>
                <a:r>
                  <a:rPr lang="en-US" dirty="0"/>
                  <a:t>The usable spectrum of light has been extended to the IR. Plastics have become ubiquitous in optics. New ceramics present very small expansion coefficients</a:t>
                </a:r>
              </a:p>
              <a:p>
                <a:pPr marL="285750" indent="-285750">
                  <a:spcAft>
                    <a:spcPts val="1500"/>
                  </a:spcAft>
                  <a:buFont typeface="Wingdings" panose="05000000000000000000" pitchFamily="2" charset="2"/>
                  <a:buChar char="q"/>
                </a:pPr>
                <a:r>
                  <a:rPr lang="en-US" dirty="0"/>
                  <a:t>PICS (photonic integrated circuits) start to play an important role in </a:t>
                </a:r>
                <a:r>
                  <a:rPr lang="en-US" dirty="0" err="1"/>
                  <a:t>fibre</a:t>
                </a:r>
                <a:r>
                  <a:rPr lang="en-US" dirty="0"/>
                  <a:t> optic communication. In the future photonic technologies may be used from optical quantum computing.</a:t>
                </a:r>
              </a:p>
            </p:txBody>
          </p:sp>
        </mc:Choice>
        <mc:Fallback xmlns="">
          <p:sp>
            <p:nvSpPr>
              <p:cNvPr id="5" name="Textfeld 4"/>
              <p:cNvSpPr txBox="1">
                <a:spLocks noRot="1" noChangeAspect="1" noMove="1" noResize="1" noEditPoints="1" noAdjustHandles="1" noChangeArrowheads="1" noChangeShapeType="1" noTextEdit="1"/>
              </p:cNvSpPr>
              <p:nvPr/>
            </p:nvSpPr>
            <p:spPr>
              <a:xfrm>
                <a:off x="344949" y="496819"/>
                <a:ext cx="11352680" cy="6100516"/>
              </a:xfrm>
              <a:prstGeom prst="rect">
                <a:avLst/>
              </a:prstGeom>
              <a:blipFill>
                <a:blip r:embed="rId2"/>
                <a:stretch>
                  <a:fillRect l="-376" t="-500" r="-752" b="-599"/>
                </a:stretch>
              </a:blipFill>
            </p:spPr>
            <p:txBody>
              <a:bodyPr/>
              <a:lstStyle/>
              <a:p>
                <a:r>
                  <a:rPr lang="de-CH">
                    <a:noFill/>
                  </a:rPr>
                  <a:t> </a:t>
                </a:r>
              </a:p>
            </p:txBody>
          </p:sp>
        </mc:Fallback>
      </mc:AlternateContent>
      <p:pic>
        <p:nvPicPr>
          <p:cNvPr id="2" name="Grafik 1"/>
          <p:cNvPicPr>
            <a:picLocks noChangeAspect="1"/>
          </p:cNvPicPr>
          <p:nvPr/>
        </p:nvPicPr>
        <p:blipFill>
          <a:blip r:embed="rId3"/>
          <a:stretch>
            <a:fillRect/>
          </a:stretch>
        </p:blipFill>
        <p:spPr>
          <a:xfrm>
            <a:off x="9517126" y="2196506"/>
            <a:ext cx="2245254" cy="1727793"/>
          </a:xfrm>
          <a:prstGeom prst="rect">
            <a:avLst/>
          </a:prstGeom>
        </p:spPr>
      </p:pic>
    </p:spTree>
    <p:extLst>
      <p:ext uri="{BB962C8B-B14F-4D97-AF65-F5344CB8AC3E}">
        <p14:creationId xmlns:p14="http://schemas.microsoft.com/office/powerpoint/2010/main" val="375215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569103" y="360534"/>
            <a:ext cx="9961595" cy="969953"/>
          </a:xfrm>
        </p:spPr>
        <p:txBody>
          <a:bodyPr>
            <a:normAutofit/>
          </a:bodyPr>
          <a:lstStyle/>
          <a:p>
            <a:r>
              <a:rPr lang="en-US" sz="3200" dirty="0">
                <a:latin typeface="+mn-lt"/>
              </a:rPr>
              <a:t>Maxwell’s</a:t>
            </a:r>
            <a:r>
              <a:rPr lang="en-US" sz="3600" dirty="0">
                <a:latin typeface="+mn-lt"/>
              </a:rPr>
              <a:t> equations and the optical constants</a:t>
            </a:r>
          </a:p>
        </p:txBody>
      </p:sp>
      <p:sp>
        <p:nvSpPr>
          <p:cNvPr id="2" name="Textfeld 1"/>
          <p:cNvSpPr txBox="1"/>
          <p:nvPr/>
        </p:nvSpPr>
        <p:spPr>
          <a:xfrm>
            <a:off x="569103" y="1503832"/>
            <a:ext cx="5395580" cy="461665"/>
          </a:xfrm>
          <a:prstGeom prst="rect">
            <a:avLst/>
          </a:prstGeom>
          <a:noFill/>
        </p:spPr>
        <p:txBody>
          <a:bodyPr wrap="none" rtlCol="0">
            <a:spAutoFit/>
          </a:bodyPr>
          <a:lstStyle/>
          <a:p>
            <a:r>
              <a:rPr lang="en-US" sz="2400" i="1" dirty="0"/>
              <a:t>Maxwell’s equations in continuous media:</a:t>
            </a:r>
          </a:p>
        </p:txBody>
      </p:sp>
      <mc:AlternateContent xmlns:mc="http://schemas.openxmlformats.org/markup-compatibility/2006" xmlns:a14="http://schemas.microsoft.com/office/drawing/2010/main">
        <mc:Choice Requires="a14">
          <p:sp>
            <p:nvSpPr>
              <p:cNvPr id="4" name="Textfeld 3"/>
              <p:cNvSpPr txBox="1"/>
              <p:nvPr/>
            </p:nvSpPr>
            <p:spPr>
              <a:xfrm>
                <a:off x="696680" y="3563205"/>
                <a:ext cx="1597296" cy="5902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m:t>
                          </m:r>
                        </m:e>
                      </m:acc>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𝐷</m:t>
                              </m:r>
                            </m:e>
                          </m:acc>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den>
                      </m:f>
                      <m:r>
                        <a:rPr lang="de-CH" b="0" i="1" smtClean="0">
                          <a:latin typeface="Cambria Math" panose="02040503050406030204" pitchFamily="18" charset="0"/>
                          <a:ea typeface="Cambria Math" panose="02040503050406030204" pitchFamily="18" charset="0"/>
                        </a:rPr>
                        <m:t>+</m:t>
                      </m:r>
                      <m:acc>
                        <m:accPr>
                          <m:chr m:val="⃗"/>
                          <m:ctrlPr>
                            <a:rPr lang="de-CH" b="0" i="1" smtClean="0">
                              <a:latin typeface="Cambria Math" panose="02040503050406030204" pitchFamily="18" charset="0"/>
                              <a:ea typeface="Cambria Math" panose="02040503050406030204" pitchFamily="18" charset="0"/>
                            </a:rPr>
                          </m:ctrlPr>
                        </m:accPr>
                        <m:e>
                          <m:r>
                            <a:rPr lang="de-CH" b="0" i="1" smtClean="0">
                              <a:latin typeface="Cambria Math" panose="02040503050406030204" pitchFamily="18" charset="0"/>
                              <a:ea typeface="Cambria Math" panose="02040503050406030204" pitchFamily="18" charset="0"/>
                            </a:rPr>
                            <m:t>𝑗</m:t>
                          </m:r>
                        </m:e>
                      </m:acc>
                    </m:oMath>
                  </m:oMathPara>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696680" y="3563205"/>
                <a:ext cx="1597296" cy="59022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696680" y="4326776"/>
                <a:ext cx="1447576" cy="5902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m:t>
                          </m:r>
                        </m:e>
                      </m:acc>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𝐸</m:t>
                          </m:r>
                        </m:e>
                      </m:acc>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𝐵</m:t>
                              </m:r>
                            </m:e>
                          </m:acc>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den>
                      </m:f>
                    </m:oMath>
                  </m:oMathPara>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696680" y="4326776"/>
                <a:ext cx="1447576" cy="59022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696680" y="2532000"/>
                <a:ext cx="955710"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m:t>
                          </m:r>
                        </m:e>
                      </m:acc>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𝐷</m:t>
                          </m:r>
                        </m:e>
                      </m:acc>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696680" y="2532000"/>
                <a:ext cx="955710" cy="310598"/>
              </a:xfrm>
              <a:prstGeom prst="rect">
                <a:avLst/>
              </a:prstGeom>
              <a:blipFill>
                <a:blip r:embed="rId4"/>
                <a:stretch>
                  <a:fillRect l="-5732" r="-6369" b="-7843"/>
                </a:stretch>
              </a:blipFill>
            </p:spPr>
            <p:txBody>
              <a:bodyPr/>
              <a:lstStyle/>
              <a:p>
                <a:r>
                  <a:rPr lang="en-US">
                    <a:noFill/>
                  </a:rPr>
                  <a:t> </a:t>
                </a:r>
              </a:p>
            </p:txBody>
          </p:sp>
        </mc:Fallback>
      </mc:AlternateContent>
      <p:sp>
        <p:nvSpPr>
          <p:cNvPr id="7" name="Textfeld 6"/>
          <p:cNvSpPr txBox="1"/>
          <p:nvPr/>
        </p:nvSpPr>
        <p:spPr>
          <a:xfrm>
            <a:off x="2568605" y="3784099"/>
            <a:ext cx="2631611" cy="369332"/>
          </a:xfrm>
          <a:prstGeom prst="rect">
            <a:avLst/>
          </a:prstGeom>
          <a:noFill/>
        </p:spPr>
        <p:txBody>
          <a:bodyPr wrap="square" rtlCol="0">
            <a:spAutoFit/>
          </a:bodyPr>
          <a:lstStyle/>
          <a:p>
            <a:r>
              <a:rPr lang="en-US" dirty="0"/>
              <a:t>Ampère’s law</a:t>
            </a:r>
          </a:p>
        </p:txBody>
      </p:sp>
      <p:sp>
        <p:nvSpPr>
          <p:cNvPr id="8" name="Textfeld 7"/>
          <p:cNvSpPr txBox="1"/>
          <p:nvPr/>
        </p:nvSpPr>
        <p:spPr>
          <a:xfrm>
            <a:off x="2568605" y="4437223"/>
            <a:ext cx="3338621" cy="369332"/>
          </a:xfrm>
          <a:prstGeom prst="rect">
            <a:avLst/>
          </a:prstGeom>
          <a:noFill/>
        </p:spPr>
        <p:txBody>
          <a:bodyPr wrap="square" rtlCol="0">
            <a:spAutoFit/>
          </a:bodyPr>
          <a:lstStyle/>
          <a:p>
            <a:r>
              <a:rPr lang="en-US" dirty="0"/>
              <a:t>Faraday’s law</a:t>
            </a:r>
          </a:p>
        </p:txBody>
      </p:sp>
      <p:sp>
        <p:nvSpPr>
          <p:cNvPr id="10" name="Textfeld 9"/>
          <p:cNvSpPr txBox="1"/>
          <p:nvPr/>
        </p:nvSpPr>
        <p:spPr>
          <a:xfrm>
            <a:off x="2558236" y="2495983"/>
            <a:ext cx="3081610" cy="369332"/>
          </a:xfrm>
          <a:prstGeom prst="rect">
            <a:avLst/>
          </a:prstGeom>
          <a:noFill/>
        </p:spPr>
        <p:txBody>
          <a:bodyPr wrap="square" rtlCol="0">
            <a:spAutoFit/>
          </a:bodyPr>
          <a:lstStyle/>
          <a:p>
            <a:r>
              <a:rPr lang="en-US" dirty="0"/>
              <a:t>Gauss’ law (Coulomb, neutral)</a:t>
            </a:r>
          </a:p>
        </p:txBody>
      </p:sp>
      <mc:AlternateContent xmlns:mc="http://schemas.openxmlformats.org/markup-compatibility/2006" xmlns:a14="http://schemas.microsoft.com/office/drawing/2010/main">
        <mc:Choice Requires="a14">
          <p:sp>
            <p:nvSpPr>
              <p:cNvPr id="11" name="Textfeld 10"/>
              <p:cNvSpPr txBox="1"/>
              <p:nvPr/>
            </p:nvSpPr>
            <p:spPr>
              <a:xfrm>
                <a:off x="696680" y="3083358"/>
                <a:ext cx="955710"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m:t>
                          </m:r>
                        </m:e>
                      </m:acc>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𝐵</m:t>
                          </m:r>
                        </m:e>
                      </m:acc>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11" name="Textfeld 10"/>
              <p:cNvSpPr txBox="1">
                <a:spLocks noRot="1" noChangeAspect="1" noMove="1" noResize="1" noEditPoints="1" noAdjustHandles="1" noChangeArrowheads="1" noChangeShapeType="1" noTextEdit="1"/>
              </p:cNvSpPr>
              <p:nvPr/>
            </p:nvSpPr>
            <p:spPr>
              <a:xfrm>
                <a:off x="696680" y="3083358"/>
                <a:ext cx="955710" cy="310598"/>
              </a:xfrm>
              <a:prstGeom prst="rect">
                <a:avLst/>
              </a:prstGeom>
              <a:blipFill>
                <a:blip r:embed="rId5"/>
                <a:stretch>
                  <a:fillRect l="-5096" r="-5732" b="-5882"/>
                </a:stretch>
              </a:blipFill>
            </p:spPr>
            <p:txBody>
              <a:bodyPr/>
              <a:lstStyle/>
              <a:p>
                <a:r>
                  <a:rPr lang="en-US">
                    <a:noFill/>
                  </a:rPr>
                  <a:t> </a:t>
                </a:r>
              </a:p>
            </p:txBody>
          </p:sp>
        </mc:Fallback>
      </mc:AlternateContent>
      <p:sp>
        <p:nvSpPr>
          <p:cNvPr id="12" name="Textfeld 11"/>
          <p:cNvSpPr txBox="1"/>
          <p:nvPr/>
        </p:nvSpPr>
        <p:spPr>
          <a:xfrm>
            <a:off x="2568605" y="3053991"/>
            <a:ext cx="3338621" cy="369332"/>
          </a:xfrm>
          <a:prstGeom prst="rect">
            <a:avLst/>
          </a:prstGeom>
          <a:noFill/>
        </p:spPr>
        <p:txBody>
          <a:bodyPr wrap="square" rtlCol="0">
            <a:spAutoFit/>
          </a:bodyPr>
          <a:lstStyle/>
          <a:p>
            <a:r>
              <a:rPr lang="en-US" dirty="0"/>
              <a:t>Gauss’ law (Magnetic Field)</a:t>
            </a:r>
          </a:p>
        </p:txBody>
      </p:sp>
      <p:sp>
        <p:nvSpPr>
          <p:cNvPr id="13" name="Textfeld 12"/>
          <p:cNvSpPr txBox="1"/>
          <p:nvPr/>
        </p:nvSpPr>
        <p:spPr>
          <a:xfrm>
            <a:off x="6522031" y="1511089"/>
            <a:ext cx="4483663" cy="461665"/>
          </a:xfrm>
          <a:prstGeom prst="rect">
            <a:avLst/>
          </a:prstGeom>
          <a:noFill/>
        </p:spPr>
        <p:txBody>
          <a:bodyPr wrap="none" rtlCol="0">
            <a:spAutoFit/>
          </a:bodyPr>
          <a:lstStyle/>
          <a:p>
            <a:r>
              <a:rPr lang="en-US" sz="2400" i="1" dirty="0"/>
              <a:t>Constitutive relations (small fields)</a:t>
            </a:r>
          </a:p>
        </p:txBody>
      </p:sp>
      <mc:AlternateContent xmlns:mc="http://schemas.openxmlformats.org/markup-compatibility/2006" xmlns:a14="http://schemas.microsoft.com/office/drawing/2010/main">
        <mc:Choice Requires="a14">
          <p:sp>
            <p:nvSpPr>
              <p:cNvPr id="14" name="Textfeld 13"/>
              <p:cNvSpPr txBox="1"/>
              <p:nvPr/>
            </p:nvSpPr>
            <p:spPr>
              <a:xfrm>
                <a:off x="6603053" y="2525350"/>
                <a:ext cx="5246436"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𝐷</m:t>
                          </m:r>
                        </m:e>
                      </m:acc>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0</m:t>
                          </m:r>
                        </m:sub>
                      </m:sSub>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0</m:t>
                              </m:r>
                            </m:sub>
                          </m:sSub>
                          <m:acc>
                            <m:accPr>
                              <m:chr m:val="⃗"/>
                              <m:ctrlPr>
                                <a:rPr lang="en-US" i="1">
                                  <a:latin typeface="Cambria Math" panose="02040503050406030204" pitchFamily="18" charset="0"/>
                                </a:rPr>
                              </m:ctrlPr>
                            </m:accPr>
                            <m:e>
                              <m:r>
                                <a:rPr lang="en-US" i="1">
                                  <a:latin typeface="Cambria Math" panose="02040503050406030204" pitchFamily="18" charset="0"/>
                                </a:rPr>
                                <m:t>𝐸</m:t>
                              </m:r>
                            </m:e>
                          </m:acc>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0</m:t>
                              </m:r>
                            </m:sub>
                          </m:sSub>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𝜒</m:t>
                              </m:r>
                            </m:e>
                            <m:sub>
                              <m:r>
                                <a:rPr lang="de-CH" b="0" i="1" smtClean="0">
                                  <a:latin typeface="Cambria Math" panose="02040503050406030204" pitchFamily="18" charset="0"/>
                                </a:rPr>
                                <m:t>𝐸</m:t>
                              </m:r>
                            </m:sub>
                          </m:sSub>
                          <m:acc>
                            <m:accPr>
                              <m:chr m:val="⃗"/>
                              <m:ctrlPr>
                                <a:rPr lang="en-US" i="1">
                                  <a:latin typeface="Cambria Math" panose="02040503050406030204" pitchFamily="18" charset="0"/>
                                </a:rPr>
                              </m:ctrlPr>
                            </m:accPr>
                            <m:e>
                              <m:r>
                                <a:rPr lang="en-US" i="1">
                                  <a:latin typeface="Cambria Math" panose="02040503050406030204" pitchFamily="18" charset="0"/>
                                </a:rPr>
                                <m:t>𝐸</m:t>
                              </m:r>
                            </m:e>
                          </m:acc>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𝜒</m:t>
                                  </m:r>
                                </m:e>
                                <m:sub>
                                  <m:r>
                                    <a:rPr lang="de-CH" i="1">
                                      <a:latin typeface="Cambria Math" panose="02040503050406030204" pitchFamily="18" charset="0"/>
                                    </a:rPr>
                                    <m:t>𝐸</m:t>
                                  </m:r>
                                </m:sub>
                              </m:sSub>
                            </m:e>
                          </m:d>
                          <m:acc>
                            <m:accPr>
                              <m:chr m:val="⃗"/>
                              <m:ctrlPr>
                                <a:rPr lang="en-US" i="1">
                                  <a:latin typeface="Cambria Math" panose="02040503050406030204" pitchFamily="18" charset="0"/>
                                </a:rPr>
                              </m:ctrlPr>
                            </m:accPr>
                            <m:e>
                              <m:r>
                                <a:rPr lang="en-US" i="1">
                                  <a:latin typeface="Cambria Math" panose="02040503050406030204" pitchFamily="18" charset="0"/>
                                </a:rPr>
                                <m:t>𝐸</m:t>
                              </m:r>
                            </m:e>
                          </m:acc>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𝑟</m:t>
                          </m:r>
                        </m:sub>
                      </m:sSub>
                      <m:acc>
                        <m:accPr>
                          <m:chr m:val="⃗"/>
                          <m:ctrlPr>
                            <a:rPr lang="en-US" i="1">
                              <a:latin typeface="Cambria Math" panose="02040503050406030204" pitchFamily="18" charset="0"/>
                            </a:rPr>
                          </m:ctrlPr>
                        </m:accPr>
                        <m:e>
                          <m:r>
                            <a:rPr lang="en-US" b="0" i="1" smtClean="0">
                              <a:latin typeface="Cambria Math" panose="02040503050406030204" pitchFamily="18" charset="0"/>
                            </a:rPr>
                            <m:t>𝐸</m:t>
                          </m:r>
                        </m:e>
                      </m:acc>
                    </m:oMath>
                  </m:oMathPara>
                </a14:m>
                <a:endParaRPr lang="en-US" dirty="0"/>
              </a:p>
            </p:txBody>
          </p:sp>
        </mc:Choice>
        <mc:Fallback xmlns="">
          <p:sp>
            <p:nvSpPr>
              <p:cNvPr id="14" name="Textfeld 13"/>
              <p:cNvSpPr txBox="1">
                <a:spLocks noRot="1" noChangeAspect="1" noMove="1" noResize="1" noEditPoints="1" noAdjustHandles="1" noChangeArrowheads="1" noChangeShapeType="1" noTextEdit="1"/>
              </p:cNvSpPr>
              <p:nvPr/>
            </p:nvSpPr>
            <p:spPr>
              <a:xfrm>
                <a:off x="6603053" y="2525350"/>
                <a:ext cx="5246436" cy="310598"/>
              </a:xfrm>
              <a:prstGeom prst="rect">
                <a:avLst/>
              </a:prstGeom>
              <a:blipFill>
                <a:blip r:embed="rId6"/>
                <a:stretch>
                  <a:fillRect l="-581" r="-581" b="-215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6603053" y="3429000"/>
                <a:ext cx="4340291"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𝐵</m:t>
                          </m:r>
                        </m:e>
                      </m:acc>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0</m:t>
                          </m:r>
                        </m:sub>
                      </m:sSub>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𝐻</m:t>
                          </m:r>
                        </m:e>
                      </m:acc>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0</m:t>
                          </m:r>
                        </m:sub>
                      </m:sSub>
                      <m:acc>
                        <m:accPr>
                          <m:chr m:val="⃗"/>
                          <m:ctrlPr>
                            <a:rPr lang="en-US" i="1">
                              <a:latin typeface="Cambria Math" panose="02040503050406030204" pitchFamily="18" charset="0"/>
                            </a:rPr>
                          </m:ctrlPr>
                        </m:accPr>
                        <m:e>
                          <m:r>
                            <a:rPr lang="en-US" b="0" i="1" smtClean="0">
                              <a:latin typeface="Cambria Math" panose="02040503050406030204" pitchFamily="18" charset="0"/>
                            </a:rPr>
                            <m:t>𝑀</m:t>
                          </m:r>
                        </m:e>
                      </m:acc>
                      <m:r>
                        <a:rPr lang="de-CH"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0</m:t>
                          </m:r>
                        </m:sub>
                      </m:sSub>
                      <m:acc>
                        <m:accPr>
                          <m:chr m:val="⃗"/>
                          <m:ctrlPr>
                            <a:rPr lang="en-US" i="1">
                              <a:latin typeface="Cambria Math" panose="02040503050406030204" pitchFamily="18" charset="0"/>
                            </a:rPr>
                          </m:ctrlPr>
                        </m:accPr>
                        <m:e>
                          <m:r>
                            <a:rPr lang="en-US" i="1">
                              <a:latin typeface="Cambria Math" panose="02040503050406030204" pitchFamily="18" charset="0"/>
                            </a:rPr>
                            <m:t>𝐻</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𝜒</m:t>
                          </m:r>
                        </m:e>
                        <m:sub>
                          <m:r>
                            <a:rPr lang="de-CH" b="0" i="1" smtClean="0">
                              <a:latin typeface="Cambria Math" panose="02040503050406030204" pitchFamily="18" charset="0"/>
                              <a:ea typeface="Cambria Math" panose="02040503050406030204" pitchFamily="18" charset="0"/>
                            </a:rPr>
                            <m:t>𝑀</m:t>
                          </m:r>
                        </m:sub>
                      </m:sSub>
                      <m:acc>
                        <m:accPr>
                          <m:chr m:val="⃗"/>
                          <m:ctrlPr>
                            <a:rPr lang="en-US" i="1">
                              <a:latin typeface="Cambria Math" panose="02040503050406030204" pitchFamily="18" charset="0"/>
                            </a:rPr>
                          </m:ctrlPr>
                        </m:accPr>
                        <m:e>
                          <m:r>
                            <a:rPr lang="de-CH" b="0" i="1" smtClean="0">
                              <a:latin typeface="Cambria Math" panose="02040503050406030204" pitchFamily="18" charset="0"/>
                            </a:rPr>
                            <m:t>𝐻</m:t>
                          </m:r>
                        </m:e>
                      </m:acc>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𝑟</m:t>
                          </m:r>
                        </m:sub>
                      </m:sSub>
                      <m:acc>
                        <m:accPr>
                          <m:chr m:val="⃗"/>
                          <m:ctrlPr>
                            <a:rPr lang="en-US" i="1">
                              <a:latin typeface="Cambria Math" panose="02040503050406030204" pitchFamily="18" charset="0"/>
                            </a:rPr>
                          </m:ctrlPr>
                        </m:accPr>
                        <m:e>
                          <m:r>
                            <a:rPr lang="en-US" b="0" i="1" smtClean="0">
                              <a:latin typeface="Cambria Math" panose="02040503050406030204" pitchFamily="18" charset="0"/>
                            </a:rPr>
                            <m:t>𝐻</m:t>
                          </m:r>
                        </m:e>
                      </m:acc>
                    </m:oMath>
                  </m:oMathPara>
                </a14:m>
                <a:endParaRPr lang="en-US" dirty="0"/>
              </a:p>
            </p:txBody>
          </p:sp>
        </mc:Choice>
        <mc:Fallback xmlns="">
          <p:sp>
            <p:nvSpPr>
              <p:cNvPr id="15" name="Textfeld 14"/>
              <p:cNvSpPr txBox="1">
                <a:spLocks noRot="1" noChangeAspect="1" noMove="1" noResize="1" noEditPoints="1" noAdjustHandles="1" noChangeArrowheads="1" noChangeShapeType="1" noTextEdit="1"/>
              </p:cNvSpPr>
              <p:nvPr/>
            </p:nvSpPr>
            <p:spPr>
              <a:xfrm>
                <a:off x="6603053" y="3429000"/>
                <a:ext cx="4340291" cy="310598"/>
              </a:xfrm>
              <a:prstGeom prst="rect">
                <a:avLst/>
              </a:prstGeom>
              <a:blipFill>
                <a:blip r:embed="rId7"/>
                <a:stretch>
                  <a:fillRect l="-562" r="-702" b="-22000"/>
                </a:stretch>
              </a:blipFill>
            </p:spPr>
            <p:txBody>
              <a:bodyPr/>
              <a:lstStyle/>
              <a:p>
                <a:r>
                  <a:rPr lang="en-US">
                    <a:noFill/>
                  </a:rPr>
                  <a:t> </a:t>
                </a:r>
              </a:p>
            </p:txBody>
          </p:sp>
        </mc:Fallback>
      </mc:AlternateContent>
      <p:sp>
        <p:nvSpPr>
          <p:cNvPr id="16" name="Textfeld 15"/>
          <p:cNvSpPr txBox="1"/>
          <p:nvPr/>
        </p:nvSpPr>
        <p:spPr>
          <a:xfrm>
            <a:off x="6522031" y="4177351"/>
            <a:ext cx="5669969" cy="707886"/>
          </a:xfrm>
          <a:prstGeom prst="rect">
            <a:avLst/>
          </a:prstGeom>
          <a:noFill/>
        </p:spPr>
        <p:txBody>
          <a:bodyPr wrap="square" rtlCol="0">
            <a:spAutoFit/>
          </a:bodyPr>
          <a:lstStyle/>
          <a:p>
            <a:r>
              <a:rPr lang="en-US" sz="2000" i="1" dirty="0"/>
              <a:t>In the linear case (small fields, no ferromagnetic or ferroelectric effects):</a:t>
            </a:r>
          </a:p>
        </p:txBody>
      </p:sp>
      <mc:AlternateContent xmlns:mc="http://schemas.openxmlformats.org/markup-compatibility/2006" xmlns:a14="http://schemas.microsoft.com/office/drawing/2010/main">
        <mc:Choice Requires="a14">
          <p:sp>
            <p:nvSpPr>
              <p:cNvPr id="17" name="Rechteck 16"/>
              <p:cNvSpPr/>
              <p:nvPr/>
            </p:nvSpPr>
            <p:spPr>
              <a:xfrm>
                <a:off x="6522031" y="5156733"/>
                <a:ext cx="918136"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de-CH" b="0" i="1" smtClean="0">
                              <a:latin typeface="Cambria Math" panose="02040503050406030204" pitchFamily="18" charset="0"/>
                            </a:rPr>
                            <m:t>𝑗</m:t>
                          </m:r>
                        </m:e>
                      </m:acc>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𝜎</m:t>
                      </m:r>
                      <m:acc>
                        <m:accPr>
                          <m:chr m:val="⃗"/>
                          <m:ctrlPr>
                            <a:rPr lang="en-US" i="1">
                              <a:latin typeface="Cambria Math" panose="02040503050406030204" pitchFamily="18" charset="0"/>
                            </a:rPr>
                          </m:ctrlPr>
                        </m:accPr>
                        <m:e>
                          <m:r>
                            <a:rPr lang="de-CH" b="0" i="1" smtClean="0">
                              <a:latin typeface="Cambria Math" panose="02040503050406030204" pitchFamily="18" charset="0"/>
                            </a:rPr>
                            <m:t>𝐸</m:t>
                          </m:r>
                        </m:e>
                      </m:acc>
                    </m:oMath>
                  </m:oMathPara>
                </a14:m>
                <a:endParaRPr lang="en-US" dirty="0"/>
              </a:p>
            </p:txBody>
          </p:sp>
        </mc:Choice>
        <mc:Fallback xmlns="">
          <p:sp>
            <p:nvSpPr>
              <p:cNvPr id="17" name="Rechteck 16"/>
              <p:cNvSpPr>
                <a:spLocks noRot="1" noChangeAspect="1" noMove="1" noResize="1" noEditPoints="1" noAdjustHandles="1" noChangeArrowheads="1" noChangeShapeType="1" noTextEdit="1"/>
              </p:cNvSpPr>
              <p:nvPr/>
            </p:nvSpPr>
            <p:spPr>
              <a:xfrm>
                <a:off x="6522031" y="5156733"/>
                <a:ext cx="918136" cy="402931"/>
              </a:xfrm>
              <a:prstGeom prst="rect">
                <a:avLst/>
              </a:prstGeom>
              <a:blipFill>
                <a:blip r:embed="rId8"/>
                <a:stretch>
                  <a:fillRect t="-12121"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hteck 17"/>
              <p:cNvSpPr/>
              <p:nvPr/>
            </p:nvSpPr>
            <p:spPr>
              <a:xfrm>
                <a:off x="7855062" y="5156733"/>
                <a:ext cx="1303306"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de-CH" b="0" i="1" smtClean="0">
                              <a:latin typeface="Cambria Math" panose="02040503050406030204" pitchFamily="18" charset="0"/>
                            </a:rPr>
                            <m:t>𝑃</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𝜒</m:t>
                          </m:r>
                        </m:e>
                        <m:sub>
                          <m:r>
                            <a:rPr lang="de-CH" i="1">
                              <a:latin typeface="Cambria Math" panose="02040503050406030204" pitchFamily="18" charset="0"/>
                            </a:rPr>
                            <m:t>𝐸</m:t>
                          </m:r>
                        </m:sub>
                      </m:sSub>
                      <m:acc>
                        <m:accPr>
                          <m:chr m:val="⃗"/>
                          <m:ctrlPr>
                            <a:rPr lang="en-US" i="1">
                              <a:latin typeface="Cambria Math" panose="02040503050406030204" pitchFamily="18" charset="0"/>
                            </a:rPr>
                          </m:ctrlPr>
                        </m:accPr>
                        <m:e>
                          <m:r>
                            <a:rPr lang="de-CH" b="0" i="1" smtClean="0">
                              <a:latin typeface="Cambria Math" panose="02040503050406030204" pitchFamily="18" charset="0"/>
                            </a:rPr>
                            <m:t>𝐸</m:t>
                          </m:r>
                        </m:e>
                      </m:acc>
                    </m:oMath>
                  </m:oMathPara>
                </a14:m>
                <a:endParaRPr lang="en-US" dirty="0"/>
              </a:p>
            </p:txBody>
          </p:sp>
        </mc:Choice>
        <mc:Fallback xmlns="">
          <p:sp>
            <p:nvSpPr>
              <p:cNvPr id="18" name="Rechteck 17"/>
              <p:cNvSpPr>
                <a:spLocks noRot="1" noChangeAspect="1" noMove="1" noResize="1" noEditPoints="1" noAdjustHandles="1" noChangeArrowheads="1" noChangeShapeType="1" noTextEdit="1"/>
              </p:cNvSpPr>
              <p:nvPr/>
            </p:nvSpPr>
            <p:spPr>
              <a:xfrm>
                <a:off x="7855062" y="5156733"/>
                <a:ext cx="1303306" cy="402931"/>
              </a:xfrm>
              <a:prstGeom prst="rect">
                <a:avLst/>
              </a:prstGeom>
              <a:blipFill>
                <a:blip r:embed="rId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hteck 18"/>
              <p:cNvSpPr/>
              <p:nvPr/>
            </p:nvSpPr>
            <p:spPr>
              <a:xfrm>
                <a:off x="9226271" y="5156733"/>
                <a:ext cx="1208088"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de-CH" b="0" i="1" smtClean="0">
                              <a:latin typeface="Cambria Math" panose="02040503050406030204" pitchFamily="18" charset="0"/>
                            </a:rPr>
                            <m:t>𝑀</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𝜒</m:t>
                          </m:r>
                        </m:e>
                        <m:sub>
                          <m:r>
                            <a:rPr lang="de-CH" i="1">
                              <a:latin typeface="Cambria Math" panose="02040503050406030204" pitchFamily="18" charset="0"/>
                              <a:ea typeface="Cambria Math" panose="02040503050406030204" pitchFamily="18" charset="0"/>
                            </a:rPr>
                            <m:t>𝑀</m:t>
                          </m:r>
                        </m:sub>
                      </m:sSub>
                      <m:acc>
                        <m:accPr>
                          <m:chr m:val="⃗"/>
                          <m:ctrlPr>
                            <a:rPr lang="en-US" i="1">
                              <a:latin typeface="Cambria Math" panose="02040503050406030204" pitchFamily="18" charset="0"/>
                            </a:rPr>
                          </m:ctrlPr>
                        </m:accPr>
                        <m:e>
                          <m:r>
                            <a:rPr lang="de-CH" i="1">
                              <a:latin typeface="Cambria Math" panose="02040503050406030204" pitchFamily="18" charset="0"/>
                            </a:rPr>
                            <m:t>𝐻</m:t>
                          </m:r>
                        </m:e>
                      </m:acc>
                    </m:oMath>
                  </m:oMathPara>
                </a14:m>
                <a:endParaRPr lang="en-US" dirty="0"/>
              </a:p>
            </p:txBody>
          </p:sp>
        </mc:Choice>
        <mc:Fallback xmlns="">
          <p:sp>
            <p:nvSpPr>
              <p:cNvPr id="19" name="Rechteck 18"/>
              <p:cNvSpPr>
                <a:spLocks noRot="1" noChangeAspect="1" noMove="1" noResize="1" noEditPoints="1" noAdjustHandles="1" noChangeArrowheads="1" noChangeShapeType="1" noTextEdit="1"/>
              </p:cNvSpPr>
              <p:nvPr/>
            </p:nvSpPr>
            <p:spPr>
              <a:xfrm>
                <a:off x="9226271" y="5156733"/>
                <a:ext cx="1208088" cy="402931"/>
              </a:xfrm>
              <a:prstGeom prst="rect">
                <a:avLst/>
              </a:prstGeom>
              <a:blipFill>
                <a:blip r:embed="rId10"/>
                <a:stretch>
                  <a:fillRect b="-4545"/>
                </a:stretch>
              </a:blipFill>
            </p:spPr>
            <p:txBody>
              <a:bodyPr/>
              <a:lstStyle/>
              <a:p>
                <a:r>
                  <a:rPr lang="en-US">
                    <a:noFill/>
                  </a:rPr>
                  <a:t> </a:t>
                </a:r>
              </a:p>
            </p:txBody>
          </p:sp>
        </mc:Fallback>
      </mc:AlternateContent>
      <p:sp>
        <p:nvSpPr>
          <p:cNvPr id="20" name="Textfeld 19"/>
          <p:cNvSpPr txBox="1"/>
          <p:nvPr/>
        </p:nvSpPr>
        <p:spPr>
          <a:xfrm>
            <a:off x="6522031" y="5937660"/>
            <a:ext cx="5669969" cy="400110"/>
          </a:xfrm>
          <a:prstGeom prst="rect">
            <a:avLst/>
          </a:prstGeom>
          <a:noFill/>
        </p:spPr>
        <p:txBody>
          <a:bodyPr wrap="square" rtlCol="0">
            <a:spAutoFit/>
          </a:bodyPr>
          <a:lstStyle/>
          <a:p>
            <a:r>
              <a:rPr lang="en-US" sz="2000" i="1" dirty="0"/>
              <a:t>Introducing (5) in (1)-(4): </a:t>
            </a:r>
          </a:p>
        </p:txBody>
      </p:sp>
      <p:sp>
        <p:nvSpPr>
          <p:cNvPr id="22" name="Textfeld 21"/>
          <p:cNvSpPr txBox="1"/>
          <p:nvPr/>
        </p:nvSpPr>
        <p:spPr>
          <a:xfrm>
            <a:off x="5474845" y="2532000"/>
            <a:ext cx="442750" cy="369332"/>
          </a:xfrm>
          <a:prstGeom prst="rect">
            <a:avLst/>
          </a:prstGeom>
          <a:noFill/>
        </p:spPr>
        <p:txBody>
          <a:bodyPr wrap="none" rtlCol="0">
            <a:spAutoFit/>
          </a:bodyPr>
          <a:lstStyle/>
          <a:p>
            <a:r>
              <a:rPr lang="de-CH" dirty="0"/>
              <a:t>(1)</a:t>
            </a:r>
            <a:endParaRPr lang="en-US" dirty="0"/>
          </a:p>
        </p:txBody>
      </p:sp>
      <p:sp>
        <p:nvSpPr>
          <p:cNvPr id="23" name="Textfeld 22"/>
          <p:cNvSpPr txBox="1"/>
          <p:nvPr/>
        </p:nvSpPr>
        <p:spPr>
          <a:xfrm>
            <a:off x="5474845" y="3059616"/>
            <a:ext cx="442750" cy="369332"/>
          </a:xfrm>
          <a:prstGeom prst="rect">
            <a:avLst/>
          </a:prstGeom>
          <a:noFill/>
        </p:spPr>
        <p:txBody>
          <a:bodyPr wrap="none" rtlCol="0">
            <a:spAutoFit/>
          </a:bodyPr>
          <a:lstStyle/>
          <a:p>
            <a:r>
              <a:rPr lang="de-CH" dirty="0"/>
              <a:t>(2)</a:t>
            </a:r>
            <a:endParaRPr lang="en-US" dirty="0"/>
          </a:p>
        </p:txBody>
      </p:sp>
      <p:sp>
        <p:nvSpPr>
          <p:cNvPr id="24" name="Textfeld 23"/>
          <p:cNvSpPr txBox="1"/>
          <p:nvPr/>
        </p:nvSpPr>
        <p:spPr>
          <a:xfrm>
            <a:off x="5474845" y="3795232"/>
            <a:ext cx="442750" cy="369332"/>
          </a:xfrm>
          <a:prstGeom prst="rect">
            <a:avLst/>
          </a:prstGeom>
          <a:noFill/>
        </p:spPr>
        <p:txBody>
          <a:bodyPr wrap="none" rtlCol="0">
            <a:spAutoFit/>
          </a:bodyPr>
          <a:lstStyle/>
          <a:p>
            <a:r>
              <a:rPr lang="de-CH" dirty="0"/>
              <a:t>(3)</a:t>
            </a:r>
            <a:endParaRPr lang="en-US" dirty="0"/>
          </a:p>
        </p:txBody>
      </p:sp>
      <p:sp>
        <p:nvSpPr>
          <p:cNvPr id="25" name="Textfeld 24"/>
          <p:cNvSpPr txBox="1"/>
          <p:nvPr/>
        </p:nvSpPr>
        <p:spPr>
          <a:xfrm>
            <a:off x="5474845" y="4454746"/>
            <a:ext cx="442750" cy="369332"/>
          </a:xfrm>
          <a:prstGeom prst="rect">
            <a:avLst/>
          </a:prstGeom>
          <a:noFill/>
        </p:spPr>
        <p:txBody>
          <a:bodyPr wrap="none" rtlCol="0">
            <a:spAutoFit/>
          </a:bodyPr>
          <a:lstStyle/>
          <a:p>
            <a:r>
              <a:rPr lang="de-CH" dirty="0"/>
              <a:t>(4)</a:t>
            </a:r>
            <a:endParaRPr lang="en-US" dirty="0"/>
          </a:p>
        </p:txBody>
      </p:sp>
      <p:sp>
        <p:nvSpPr>
          <p:cNvPr id="26" name="Textfeld 25"/>
          <p:cNvSpPr txBox="1"/>
          <p:nvPr/>
        </p:nvSpPr>
        <p:spPr>
          <a:xfrm>
            <a:off x="10861229" y="5190332"/>
            <a:ext cx="442750" cy="369332"/>
          </a:xfrm>
          <a:prstGeom prst="rect">
            <a:avLst/>
          </a:prstGeom>
          <a:noFill/>
        </p:spPr>
        <p:txBody>
          <a:bodyPr wrap="none" rtlCol="0">
            <a:spAutoFit/>
          </a:bodyPr>
          <a:lstStyle/>
          <a:p>
            <a:r>
              <a:rPr lang="de-CH" dirty="0"/>
              <a:t>(5)</a:t>
            </a:r>
            <a:endParaRPr lang="en-US" dirty="0"/>
          </a:p>
        </p:txBody>
      </p:sp>
    </p:spTree>
    <p:extLst>
      <p:ext uri="{BB962C8B-B14F-4D97-AF65-F5344CB8AC3E}">
        <p14:creationId xmlns:p14="http://schemas.microsoft.com/office/powerpoint/2010/main" val="2918132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Textfeld 27"/>
              <p:cNvSpPr txBox="1"/>
              <p:nvPr/>
            </p:nvSpPr>
            <p:spPr>
              <a:xfrm>
                <a:off x="800464" y="1095803"/>
                <a:ext cx="3611823" cy="3345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m:t>
                          </m:r>
                        </m:e>
                      </m:acc>
                      <m:r>
                        <a:rPr lang="en-US" i="1" smtClean="0">
                          <a:latin typeface="Cambria Math" panose="02040503050406030204" pitchFamily="18" charset="0"/>
                          <a:ea typeface="Cambria Math" panose="02040503050406030204" pitchFamily="18" charset="0"/>
                        </a:rPr>
                        <m:t>∙</m:t>
                      </m:r>
                      <m:d>
                        <m:dPr>
                          <m:ctrlPr>
                            <a:rPr lang="de-CH"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0</m:t>
                              </m:r>
                            </m:sub>
                          </m:sSub>
                          <m:acc>
                            <m:accPr>
                              <m:chr m:val="⃗"/>
                              <m:ctrlPr>
                                <a:rPr lang="en-US" i="1">
                                  <a:latin typeface="Cambria Math" panose="02040503050406030204" pitchFamily="18" charset="0"/>
                                </a:rPr>
                              </m:ctrlPr>
                            </m:accPr>
                            <m:e>
                              <m:r>
                                <a:rPr lang="en-US" i="1">
                                  <a:latin typeface="Cambria Math" panose="02040503050406030204" pitchFamily="18" charset="0"/>
                                </a:rPr>
                                <m:t>𝐸</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e>
                          </m:acc>
                        </m:e>
                      </m:d>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𝐸</m:t>
                          </m:r>
                        </m:e>
                      </m:acc>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0</m:t>
                          </m:r>
                        </m:sub>
                      </m:sSub>
                      <m:d>
                        <m:dPr>
                          <m:ctrlPr>
                            <a:rPr lang="de-CH" i="1">
                              <a:latin typeface="Cambria Math" panose="02040503050406030204" pitchFamily="18" charset="0"/>
                              <a:ea typeface="Cambria Math" panose="02040503050406030204" pitchFamily="18" charset="0"/>
                            </a:rPr>
                          </m:ctrlPr>
                        </m:dPr>
                        <m:e>
                          <m:r>
                            <a:rPr lang="de-CH" b="0" i="1" smtClean="0">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𝜒</m:t>
                              </m:r>
                            </m:e>
                            <m:sub>
                              <m:r>
                                <a:rPr lang="de-CH" i="1">
                                  <a:latin typeface="Cambria Math" panose="02040503050406030204" pitchFamily="18" charset="0"/>
                                </a:rPr>
                                <m:t>𝐸</m:t>
                              </m:r>
                            </m:sub>
                          </m:sSub>
                        </m:e>
                      </m:d>
                      <m:r>
                        <a:rPr lang="de-CH" b="0"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28" name="Textfeld 27"/>
              <p:cNvSpPr txBox="1">
                <a:spLocks noRot="1" noChangeAspect="1" noMove="1" noResize="1" noEditPoints="1" noAdjustHandles="1" noChangeArrowheads="1" noChangeShapeType="1" noTextEdit="1"/>
              </p:cNvSpPr>
              <p:nvPr/>
            </p:nvSpPr>
            <p:spPr>
              <a:xfrm>
                <a:off x="800464" y="1095803"/>
                <a:ext cx="3611823" cy="334579"/>
              </a:xfrm>
              <a:prstGeom prst="rect">
                <a:avLst/>
              </a:prstGeom>
              <a:blipFill>
                <a:blip r:embed="rId2"/>
                <a:stretch>
                  <a:fillRect l="-1180" r="-1180"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feld 28"/>
              <p:cNvSpPr txBox="1"/>
              <p:nvPr/>
            </p:nvSpPr>
            <p:spPr>
              <a:xfrm>
                <a:off x="800464" y="1686353"/>
                <a:ext cx="3993529" cy="3345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m:t>
                          </m:r>
                        </m:e>
                      </m:acc>
                      <m:r>
                        <a:rPr lang="en-US" i="1" smtClean="0">
                          <a:latin typeface="Cambria Math" panose="02040503050406030204" pitchFamily="18" charset="0"/>
                          <a:ea typeface="Cambria Math" panose="02040503050406030204" pitchFamily="18" charset="0"/>
                        </a:rPr>
                        <m:t>∙</m:t>
                      </m:r>
                      <m:d>
                        <m:dPr>
                          <m:ctrlPr>
                            <a:rPr lang="de-CH"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0</m:t>
                              </m:r>
                            </m:sub>
                          </m:sSub>
                          <m:acc>
                            <m:accPr>
                              <m:chr m:val="⃗"/>
                              <m:ctrlPr>
                                <a:rPr lang="en-US" i="1">
                                  <a:latin typeface="Cambria Math" panose="02040503050406030204" pitchFamily="18" charset="0"/>
                                </a:rPr>
                              </m:ctrlPr>
                            </m:accPr>
                            <m:e>
                              <m:r>
                                <a:rPr lang="de-CH" b="0" i="1" smtClean="0">
                                  <a:latin typeface="Cambria Math" panose="02040503050406030204" pitchFamily="18" charset="0"/>
                                </a:rPr>
                                <m:t>𝐻</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0</m:t>
                              </m:r>
                            </m:sub>
                          </m:sSub>
                          <m:acc>
                            <m:accPr>
                              <m:chr m:val="⃗"/>
                              <m:ctrlPr>
                                <a:rPr lang="en-US" i="1">
                                  <a:latin typeface="Cambria Math" panose="02040503050406030204" pitchFamily="18" charset="0"/>
                                </a:rPr>
                              </m:ctrlPr>
                            </m:accPr>
                            <m:e>
                              <m:r>
                                <a:rPr lang="de-CH" b="0" i="1" smtClean="0">
                                  <a:latin typeface="Cambria Math" panose="02040503050406030204" pitchFamily="18" charset="0"/>
                                </a:rPr>
                                <m:t>𝑀</m:t>
                              </m:r>
                            </m:e>
                          </m:acc>
                        </m:e>
                      </m:d>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de-CH" b="0" i="1" smtClean="0">
                              <a:latin typeface="Cambria Math" panose="02040503050406030204" pitchFamily="18" charset="0"/>
                            </a:rPr>
                            <m:t>𝐻</m:t>
                          </m:r>
                        </m:e>
                      </m:acc>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0</m:t>
                          </m:r>
                        </m:sub>
                      </m:sSub>
                      <m:d>
                        <m:dPr>
                          <m:ctrlPr>
                            <a:rPr lang="de-CH" i="1" smtClean="0">
                              <a:latin typeface="Cambria Math" panose="02040503050406030204" pitchFamily="18" charset="0"/>
                              <a:ea typeface="Cambria Math" panose="02040503050406030204" pitchFamily="18" charset="0"/>
                            </a:rPr>
                          </m:ctrlPr>
                        </m:dPr>
                        <m:e>
                          <m:r>
                            <a:rPr lang="de-CH" b="0" i="1" smtClean="0">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𝜒</m:t>
                              </m:r>
                            </m:e>
                            <m:sub>
                              <m:r>
                                <a:rPr lang="de-CH" b="0" i="1" smtClean="0">
                                  <a:latin typeface="Cambria Math" panose="02040503050406030204" pitchFamily="18" charset="0"/>
                                </a:rPr>
                                <m:t>𝑀</m:t>
                              </m:r>
                            </m:sub>
                          </m:sSub>
                        </m:e>
                      </m:d>
                      <m:r>
                        <a:rPr lang="de-CH" b="0"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29" name="Textfeld 28"/>
              <p:cNvSpPr txBox="1">
                <a:spLocks noRot="1" noChangeAspect="1" noMove="1" noResize="1" noEditPoints="1" noAdjustHandles="1" noChangeArrowheads="1" noChangeShapeType="1" noTextEdit="1"/>
              </p:cNvSpPr>
              <p:nvPr/>
            </p:nvSpPr>
            <p:spPr>
              <a:xfrm>
                <a:off x="800464" y="1686353"/>
                <a:ext cx="3993529" cy="334579"/>
              </a:xfrm>
              <a:prstGeom prst="rect">
                <a:avLst/>
              </a:prstGeom>
              <a:blipFill>
                <a:blip r:embed="rId3"/>
                <a:stretch>
                  <a:fillRect l="-1374" r="-1679"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hteck 20"/>
              <p:cNvSpPr/>
              <p:nvPr/>
            </p:nvSpPr>
            <p:spPr>
              <a:xfrm>
                <a:off x="725318" y="2276903"/>
                <a:ext cx="4440383" cy="538224"/>
              </a:xfrm>
              <a:prstGeom prst="rect">
                <a:avLst/>
              </a:prstGeom>
            </p:spPr>
            <p:txBody>
              <a:bodyPr wrap="none">
                <a:spAutoFit/>
              </a:bodyPr>
              <a:lstStyle/>
              <a:p>
                <a14:m>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𝐸</m:t>
                            </m:r>
                          </m:e>
                        </m:acc>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0</m:t>
                            </m:r>
                          </m:sub>
                        </m:sSub>
                        <m:d>
                          <m:dPr>
                            <m:ctrlPr>
                              <a:rPr lang="de-CH" i="1">
                                <a:latin typeface="Cambria Math" panose="02040503050406030204" pitchFamily="18" charset="0"/>
                                <a:ea typeface="Cambria Math" panose="02040503050406030204" pitchFamily="18" charset="0"/>
                              </a:rPr>
                            </m:ctrlPr>
                          </m:dPr>
                          <m:e>
                            <m:r>
                              <a:rPr lang="de-CH"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𝜒</m:t>
                                </m:r>
                              </m:e>
                              <m:sub>
                                <m:r>
                                  <a:rPr lang="de-CH" i="1">
                                    <a:latin typeface="Cambria Math" panose="02040503050406030204" pitchFamily="18" charset="0"/>
                                  </a:rPr>
                                  <m:t>𝐸</m:t>
                                </m:r>
                              </m:sub>
                            </m:sSub>
                          </m:e>
                        </m:d>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den>
                    </m:f>
                    <m:r>
                      <a:rPr lang="de-CH" i="1">
                        <a:latin typeface="Cambria Math" panose="02040503050406030204" pitchFamily="18" charset="0"/>
                        <a:ea typeface="Cambria Math" panose="02040503050406030204" pitchFamily="18" charset="0"/>
                      </a:rPr>
                      <m:t>+</m:t>
                    </m:r>
                    <m:acc>
                      <m:accPr>
                        <m:chr m:val="⃗"/>
                        <m:ctrlPr>
                          <a:rPr lang="de-CH" i="1">
                            <a:latin typeface="Cambria Math" panose="02040503050406030204" pitchFamily="18" charset="0"/>
                            <a:ea typeface="Cambria Math" panose="02040503050406030204" pitchFamily="18" charset="0"/>
                          </a:rPr>
                        </m:ctrlPr>
                      </m:accPr>
                      <m:e>
                        <m:r>
                          <a:rPr lang="de-CH" i="1">
                            <a:latin typeface="Cambria Math" panose="02040503050406030204" pitchFamily="18" charset="0"/>
                            <a:ea typeface="Cambria Math" panose="02040503050406030204" pitchFamily="18" charset="0"/>
                          </a:rPr>
                          <m:t>𝑗</m:t>
                        </m:r>
                      </m:e>
                    </m:acc>
                    <m:r>
                      <a:rPr lang="de-CH"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𝐸</m:t>
                            </m:r>
                          </m:e>
                        </m:acc>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den>
                    </m:f>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0</m:t>
                        </m:r>
                      </m:sub>
                    </m:sSub>
                    <m:d>
                      <m:dPr>
                        <m:ctrlPr>
                          <a:rPr lang="de-CH" i="1" smtClean="0">
                            <a:latin typeface="Cambria Math" panose="02040503050406030204" pitchFamily="18" charset="0"/>
                            <a:ea typeface="Cambria Math" panose="02040503050406030204" pitchFamily="18" charset="0"/>
                          </a:rPr>
                        </m:ctrlPr>
                      </m:dPr>
                      <m:e>
                        <m:r>
                          <a:rPr lang="de-CH"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𝜒</m:t>
                            </m:r>
                          </m:e>
                          <m:sub>
                            <m:r>
                              <a:rPr lang="de-CH" i="1">
                                <a:latin typeface="Cambria Math" panose="02040503050406030204" pitchFamily="18" charset="0"/>
                              </a:rPr>
                              <m:t>𝐸</m:t>
                            </m:r>
                          </m:sub>
                        </m:sSub>
                      </m:e>
                    </m:d>
                  </m:oMath>
                </a14:m>
                <a:r>
                  <a:rPr lang="en-US" dirty="0"/>
                  <a:t>+</a:t>
                </a:r>
                <a14:m>
                  <m:oMath xmlns:m="http://schemas.openxmlformats.org/officeDocument/2006/math">
                    <m:r>
                      <a:rPr lang="en-US" i="1">
                        <a:latin typeface="Cambria Math" panose="02040503050406030204" pitchFamily="18" charset="0"/>
                        <a:ea typeface="Cambria Math" panose="02040503050406030204" pitchFamily="18" charset="0"/>
                      </a:rPr>
                      <m:t>𝜎</m:t>
                    </m:r>
                    <m:acc>
                      <m:accPr>
                        <m:chr m:val="⃗"/>
                        <m:ctrlPr>
                          <a:rPr lang="en-US" i="1">
                            <a:latin typeface="Cambria Math" panose="02040503050406030204" pitchFamily="18" charset="0"/>
                          </a:rPr>
                        </m:ctrlPr>
                      </m:accPr>
                      <m:e>
                        <m:r>
                          <a:rPr lang="de-CH" i="1">
                            <a:latin typeface="Cambria Math" panose="02040503050406030204" pitchFamily="18" charset="0"/>
                          </a:rPr>
                          <m:t>𝐸</m:t>
                        </m:r>
                      </m:e>
                    </m:acc>
                  </m:oMath>
                </a14:m>
                <a:endParaRPr lang="en-US" dirty="0"/>
              </a:p>
            </p:txBody>
          </p:sp>
        </mc:Choice>
        <mc:Fallback xmlns="">
          <p:sp>
            <p:nvSpPr>
              <p:cNvPr id="21" name="Rechteck 20"/>
              <p:cNvSpPr>
                <a:spLocks noRot="1" noChangeAspect="1" noMove="1" noResize="1" noEditPoints="1" noAdjustHandles="1" noChangeArrowheads="1" noChangeShapeType="1" noTextEdit="1"/>
              </p:cNvSpPr>
              <p:nvPr/>
            </p:nvSpPr>
            <p:spPr>
              <a:xfrm>
                <a:off x="725318" y="2276903"/>
                <a:ext cx="4440383" cy="538224"/>
              </a:xfrm>
              <a:prstGeom prst="rect">
                <a:avLst/>
              </a:prstGeom>
              <a:blipFill>
                <a:blip r:embed="rId4"/>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feld 29"/>
              <p:cNvSpPr txBox="1"/>
              <p:nvPr/>
            </p:nvSpPr>
            <p:spPr>
              <a:xfrm>
                <a:off x="800464" y="3165792"/>
                <a:ext cx="4465518" cy="5902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m:t>
                          </m:r>
                        </m:e>
                      </m:acc>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𝐸</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0</m:t>
                          </m:r>
                        </m:sub>
                      </m:sSub>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den>
                      </m:f>
                      <m:d>
                        <m:dPr>
                          <m:ctrlPr>
                            <a:rPr lang="de-CH" b="0" i="1" smtClean="0">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rPr>
                              </m:ctrlPr>
                            </m:accPr>
                            <m:e>
                              <m:r>
                                <a:rPr lang="de-CH" i="1">
                                  <a:latin typeface="Cambria Math" panose="02040503050406030204" pitchFamily="18" charset="0"/>
                                </a:rPr>
                                <m:t>𝐻</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de-CH" i="1">
                                  <a:latin typeface="Cambria Math" panose="02040503050406030204" pitchFamily="18" charset="0"/>
                                </a:rPr>
                                <m:t>𝑀</m:t>
                              </m:r>
                            </m:e>
                          </m:acc>
                        </m:e>
                      </m:d>
                      <m:r>
                        <a:rPr lang="de-CH"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0</m:t>
                          </m:r>
                        </m:sub>
                      </m:sSub>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de-CH" i="1">
                                  <a:latin typeface="Cambria Math" panose="02040503050406030204" pitchFamily="18" charset="0"/>
                                </a:rPr>
                                <m:t>𝐻</m:t>
                              </m:r>
                            </m:e>
                          </m:acc>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den>
                      </m:f>
                      <m:r>
                        <a:rPr lang="de-CH" b="0" i="1" smtClean="0">
                          <a:latin typeface="Cambria Math" panose="02040503050406030204" pitchFamily="18" charset="0"/>
                          <a:ea typeface="Cambria Math" panose="02040503050406030204" pitchFamily="18" charset="0"/>
                        </a:rPr>
                        <m:t>(</m:t>
                      </m:r>
                      <m:r>
                        <a:rPr lang="de-CH"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𝜒</m:t>
                          </m:r>
                        </m:e>
                        <m:sub>
                          <m:r>
                            <a:rPr lang="de-CH" i="1">
                              <a:latin typeface="Cambria Math" panose="02040503050406030204" pitchFamily="18" charset="0"/>
                            </a:rPr>
                            <m:t>𝑀</m:t>
                          </m:r>
                        </m:sub>
                      </m:sSub>
                      <m:r>
                        <a:rPr lang="de-CH" b="0" i="1" smtClean="0">
                          <a:latin typeface="Cambria Math" panose="02040503050406030204" pitchFamily="18" charset="0"/>
                        </a:rPr>
                        <m:t>)</m:t>
                      </m:r>
                    </m:oMath>
                  </m:oMathPara>
                </a14:m>
                <a:endParaRPr lang="en-US" dirty="0"/>
              </a:p>
            </p:txBody>
          </p:sp>
        </mc:Choice>
        <mc:Fallback xmlns="">
          <p:sp>
            <p:nvSpPr>
              <p:cNvPr id="30" name="Textfeld 29"/>
              <p:cNvSpPr txBox="1">
                <a:spLocks noRot="1" noChangeAspect="1" noMove="1" noResize="1" noEditPoints="1" noAdjustHandles="1" noChangeArrowheads="1" noChangeShapeType="1" noTextEdit="1"/>
              </p:cNvSpPr>
              <p:nvPr/>
            </p:nvSpPr>
            <p:spPr>
              <a:xfrm>
                <a:off x="800464" y="3165792"/>
                <a:ext cx="4465518" cy="59022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hteck 30"/>
              <p:cNvSpPr/>
              <p:nvPr/>
            </p:nvSpPr>
            <p:spPr>
              <a:xfrm>
                <a:off x="718454" y="4494005"/>
                <a:ext cx="24796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𝜀</m:t>
                      </m:r>
                      <m:r>
                        <a:rPr lang="de-CH"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0</m:t>
                          </m:r>
                        </m:sub>
                      </m:sSub>
                      <m:d>
                        <m:dPr>
                          <m:ctrlPr>
                            <a:rPr lang="de-CH" i="1">
                              <a:latin typeface="Cambria Math" panose="02040503050406030204" pitchFamily="18" charset="0"/>
                              <a:ea typeface="Cambria Math" panose="02040503050406030204" pitchFamily="18" charset="0"/>
                            </a:rPr>
                          </m:ctrlPr>
                        </m:dPr>
                        <m:e>
                          <m:r>
                            <a:rPr lang="de-CH"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𝜒</m:t>
                              </m:r>
                            </m:e>
                            <m:sub>
                              <m:r>
                                <a:rPr lang="de-CH" b="0" i="1" smtClean="0">
                                  <a:latin typeface="Cambria Math" panose="02040503050406030204" pitchFamily="18" charset="0"/>
                                  <a:ea typeface="Cambria Math" panose="02040503050406030204" pitchFamily="18" charset="0"/>
                                </a:rPr>
                                <m:t>𝐸</m:t>
                              </m:r>
                            </m:sub>
                          </m:sSub>
                        </m:e>
                      </m:d>
                      <m:r>
                        <a:rPr lang="de-CH"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de-CH" b="0" i="1" smtClean="0">
                              <a:latin typeface="Cambria Math" panose="02040503050406030204" pitchFamily="18" charset="0"/>
                              <a:ea typeface="Cambria Math" panose="02040503050406030204" pitchFamily="18" charset="0"/>
                            </a:rPr>
                            <m:t>𝑟</m:t>
                          </m:r>
                        </m:sub>
                      </m:sSub>
                    </m:oMath>
                  </m:oMathPara>
                </a14:m>
                <a:endParaRPr lang="en-US" dirty="0"/>
              </a:p>
            </p:txBody>
          </p:sp>
        </mc:Choice>
        <mc:Fallback xmlns="">
          <p:sp>
            <p:nvSpPr>
              <p:cNvPr id="31" name="Rechteck 30"/>
              <p:cNvSpPr>
                <a:spLocks noRot="1" noChangeAspect="1" noMove="1" noResize="1" noEditPoints="1" noAdjustHandles="1" noChangeArrowheads="1" noChangeShapeType="1" noTextEdit="1"/>
              </p:cNvSpPr>
              <p:nvPr/>
            </p:nvSpPr>
            <p:spPr>
              <a:xfrm>
                <a:off x="718454" y="4494005"/>
                <a:ext cx="2479653" cy="369332"/>
              </a:xfrm>
              <a:prstGeom prst="rect">
                <a:avLst/>
              </a:prstGeom>
              <a:blipFill>
                <a:blip r:embed="rId6"/>
                <a:stretch>
                  <a:fillRect b="-3279"/>
                </a:stretch>
              </a:blipFill>
            </p:spPr>
            <p:txBody>
              <a:bodyPr/>
              <a:lstStyle/>
              <a:p>
                <a:r>
                  <a:rPr lang="en-US">
                    <a:noFill/>
                  </a:rPr>
                  <a:t> </a:t>
                </a:r>
              </a:p>
            </p:txBody>
          </p:sp>
        </mc:Fallback>
      </mc:AlternateContent>
      <p:sp>
        <p:nvSpPr>
          <p:cNvPr id="32" name="Textfeld 31"/>
          <p:cNvSpPr txBox="1"/>
          <p:nvPr/>
        </p:nvSpPr>
        <p:spPr>
          <a:xfrm>
            <a:off x="725318" y="3870952"/>
            <a:ext cx="737702" cy="400110"/>
          </a:xfrm>
          <a:prstGeom prst="rect">
            <a:avLst/>
          </a:prstGeom>
          <a:noFill/>
        </p:spPr>
        <p:txBody>
          <a:bodyPr wrap="none" rtlCol="0">
            <a:spAutoFit/>
          </a:bodyPr>
          <a:lstStyle/>
          <a:p>
            <a:r>
              <a:rPr lang="en-US" sz="2000" i="1" dirty="0"/>
              <a:t>using</a:t>
            </a:r>
          </a:p>
        </p:txBody>
      </p:sp>
      <mc:AlternateContent xmlns:mc="http://schemas.openxmlformats.org/markup-compatibility/2006" xmlns:a14="http://schemas.microsoft.com/office/drawing/2010/main">
        <mc:Choice Requires="a14">
          <p:sp>
            <p:nvSpPr>
              <p:cNvPr id="33" name="Rechteck 32"/>
              <p:cNvSpPr/>
              <p:nvPr/>
            </p:nvSpPr>
            <p:spPr>
              <a:xfrm>
                <a:off x="718454" y="4957555"/>
                <a:ext cx="26196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CH" i="1" smtClean="0">
                          <a:latin typeface="Cambria Math" panose="02040503050406030204" pitchFamily="18" charset="0"/>
                          <a:ea typeface="Cambria Math" panose="02040503050406030204" pitchFamily="18" charset="0"/>
                        </a:rPr>
                        <m:t>𝜇</m:t>
                      </m:r>
                      <m:r>
                        <a:rPr lang="de-CH"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0</m:t>
                          </m:r>
                        </m:sub>
                      </m:sSub>
                      <m:d>
                        <m:dPr>
                          <m:ctrlPr>
                            <a:rPr lang="de-CH" i="1">
                              <a:latin typeface="Cambria Math" panose="02040503050406030204" pitchFamily="18" charset="0"/>
                              <a:ea typeface="Cambria Math" panose="02040503050406030204" pitchFamily="18" charset="0"/>
                            </a:rPr>
                          </m:ctrlPr>
                        </m:dPr>
                        <m:e>
                          <m:r>
                            <a:rPr lang="de-CH"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𝜒</m:t>
                              </m:r>
                            </m:e>
                            <m:sub>
                              <m:r>
                                <a:rPr lang="de-CH" b="0" i="1" smtClean="0">
                                  <a:latin typeface="Cambria Math" panose="02040503050406030204" pitchFamily="18" charset="0"/>
                                </a:rPr>
                                <m:t>𝑀</m:t>
                              </m:r>
                            </m:sub>
                          </m:sSub>
                        </m:e>
                      </m:d>
                      <m:r>
                        <a:rPr lang="de-CH" b="0" i="1" smtClean="0">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de-CH" b="0" i="1" smtClean="0">
                              <a:latin typeface="Cambria Math" panose="02040503050406030204" pitchFamily="18" charset="0"/>
                              <a:ea typeface="Cambria Math" panose="02040503050406030204" pitchFamily="18" charset="0"/>
                            </a:rPr>
                            <m:t>𝑟</m:t>
                          </m:r>
                        </m:sub>
                      </m:sSub>
                    </m:oMath>
                  </m:oMathPara>
                </a14:m>
                <a:endParaRPr lang="en-US" dirty="0"/>
              </a:p>
            </p:txBody>
          </p:sp>
        </mc:Choice>
        <mc:Fallback xmlns="">
          <p:sp>
            <p:nvSpPr>
              <p:cNvPr id="33" name="Rechteck 32"/>
              <p:cNvSpPr>
                <a:spLocks noRot="1" noChangeAspect="1" noMove="1" noResize="1" noEditPoints="1" noAdjustHandles="1" noChangeArrowheads="1" noChangeShapeType="1" noTextEdit="1"/>
              </p:cNvSpPr>
              <p:nvPr/>
            </p:nvSpPr>
            <p:spPr>
              <a:xfrm>
                <a:off x="718454" y="4957555"/>
                <a:ext cx="2619628" cy="369332"/>
              </a:xfrm>
              <a:prstGeom prst="rect">
                <a:avLst/>
              </a:prstGeom>
              <a:blipFill>
                <a:blip r:embed="rId7"/>
                <a:stretch>
                  <a:fillRect b="-3279"/>
                </a:stretch>
              </a:blipFill>
            </p:spPr>
            <p:txBody>
              <a:bodyPr/>
              <a:lstStyle/>
              <a:p>
                <a:r>
                  <a:rPr lang="en-US">
                    <a:noFill/>
                  </a:rPr>
                  <a:t> </a:t>
                </a:r>
              </a:p>
            </p:txBody>
          </p:sp>
        </mc:Fallback>
      </mc:AlternateContent>
      <p:sp>
        <p:nvSpPr>
          <p:cNvPr id="34" name="Geschweifte Klammer rechts 33"/>
          <p:cNvSpPr/>
          <p:nvPr/>
        </p:nvSpPr>
        <p:spPr>
          <a:xfrm>
            <a:off x="5411676" y="1028855"/>
            <a:ext cx="260350" cy="4743450"/>
          </a:xfrm>
          <a:prstGeom prst="rightBrace">
            <a:avLst>
              <a:gd name="adj1" fmla="val 27845"/>
              <a:gd name="adj2" fmla="val 4879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Rechteck 34"/>
              <p:cNvSpPr/>
              <p:nvPr/>
            </p:nvSpPr>
            <p:spPr>
              <a:xfrm>
                <a:off x="6087975" y="1028855"/>
                <a:ext cx="1136850" cy="404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𝐸</m:t>
                          </m:r>
                        </m:e>
                      </m:acc>
                      <m:r>
                        <a:rPr lang="de-CH" i="1">
                          <a:latin typeface="Cambria Math" panose="02040503050406030204" pitchFamily="18" charset="0"/>
                        </a:rPr>
                        <m:t>=</m:t>
                      </m:r>
                      <m:r>
                        <a:rPr lang="en-US" i="1">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35" name="Rechteck 34"/>
              <p:cNvSpPr>
                <a:spLocks noRot="1" noChangeAspect="1" noMove="1" noResize="1" noEditPoints="1" noAdjustHandles="1" noChangeArrowheads="1" noChangeShapeType="1" noTextEdit="1"/>
              </p:cNvSpPr>
              <p:nvPr/>
            </p:nvSpPr>
            <p:spPr>
              <a:xfrm>
                <a:off x="6087975" y="1028855"/>
                <a:ext cx="1136850" cy="40466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hteck 35"/>
              <p:cNvSpPr/>
              <p:nvPr/>
            </p:nvSpPr>
            <p:spPr>
              <a:xfrm>
                <a:off x="6087975" y="1499469"/>
                <a:ext cx="1158586" cy="404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de-CH" i="1">
                              <a:latin typeface="Cambria Math" panose="02040503050406030204" pitchFamily="18" charset="0"/>
                            </a:rPr>
                            <m:t>𝐻</m:t>
                          </m:r>
                        </m:e>
                      </m:acc>
                      <m:r>
                        <a:rPr lang="de-CH" i="1">
                          <a:latin typeface="Cambria Math" panose="02040503050406030204" pitchFamily="18" charset="0"/>
                        </a:rPr>
                        <m:t>=</m:t>
                      </m:r>
                      <m:r>
                        <a:rPr lang="en-US" i="1">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36" name="Rechteck 35"/>
              <p:cNvSpPr>
                <a:spLocks noRot="1" noChangeAspect="1" noMove="1" noResize="1" noEditPoints="1" noAdjustHandles="1" noChangeArrowheads="1" noChangeShapeType="1" noTextEdit="1"/>
              </p:cNvSpPr>
              <p:nvPr/>
            </p:nvSpPr>
            <p:spPr>
              <a:xfrm>
                <a:off x="6087975" y="1499469"/>
                <a:ext cx="1158586" cy="40466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hteck 36"/>
              <p:cNvSpPr/>
              <p:nvPr/>
            </p:nvSpPr>
            <p:spPr>
              <a:xfrm>
                <a:off x="6124976" y="1904132"/>
                <a:ext cx="2162259" cy="538224"/>
              </a:xfrm>
              <a:prstGeom prst="rect">
                <a:avLst/>
              </a:prstGeom>
            </p:spPr>
            <p:txBody>
              <a:bodyPr wrap="none">
                <a:spAutoFit/>
              </a:bodyPr>
              <a:lstStyle/>
              <a:p>
                <a14:m>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de-CH" i="1">
                            <a:latin typeface="Cambria Math" panose="02040503050406030204" pitchFamily="18" charset="0"/>
                            <a:ea typeface="Cambria Math" panose="02040503050406030204" pitchFamily="18" charset="0"/>
                          </a:rPr>
                          <m:t>𝑟</m:t>
                        </m:r>
                      </m:sub>
                    </m:sSub>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𝐸</m:t>
                            </m:r>
                          </m:e>
                        </m:acc>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den>
                    </m:f>
                  </m:oMath>
                </a14:m>
                <a:r>
                  <a:rPr lang="en-US" dirty="0"/>
                  <a:t>+</a:t>
                </a:r>
                <a14:m>
                  <m:oMath xmlns:m="http://schemas.openxmlformats.org/officeDocument/2006/math">
                    <m:r>
                      <a:rPr lang="en-US" i="1">
                        <a:latin typeface="Cambria Math" panose="02040503050406030204" pitchFamily="18" charset="0"/>
                        <a:ea typeface="Cambria Math" panose="02040503050406030204" pitchFamily="18" charset="0"/>
                      </a:rPr>
                      <m:t>𝜎</m:t>
                    </m:r>
                    <m:acc>
                      <m:accPr>
                        <m:chr m:val="⃗"/>
                        <m:ctrlPr>
                          <a:rPr lang="en-US" i="1">
                            <a:latin typeface="Cambria Math" panose="02040503050406030204" pitchFamily="18" charset="0"/>
                          </a:rPr>
                        </m:ctrlPr>
                      </m:accPr>
                      <m:e>
                        <m:r>
                          <a:rPr lang="de-CH" i="1">
                            <a:latin typeface="Cambria Math" panose="02040503050406030204" pitchFamily="18" charset="0"/>
                          </a:rPr>
                          <m:t>𝐸</m:t>
                        </m:r>
                      </m:e>
                    </m:acc>
                  </m:oMath>
                </a14:m>
                <a:endParaRPr lang="en-US" dirty="0"/>
              </a:p>
            </p:txBody>
          </p:sp>
        </mc:Choice>
        <mc:Fallback xmlns="">
          <p:sp>
            <p:nvSpPr>
              <p:cNvPr id="37" name="Rechteck 36"/>
              <p:cNvSpPr>
                <a:spLocks noRot="1" noChangeAspect="1" noMove="1" noResize="1" noEditPoints="1" noAdjustHandles="1" noChangeArrowheads="1" noChangeShapeType="1" noTextEdit="1"/>
              </p:cNvSpPr>
              <p:nvPr/>
            </p:nvSpPr>
            <p:spPr>
              <a:xfrm>
                <a:off x="6124976" y="1904132"/>
                <a:ext cx="2162259" cy="538224"/>
              </a:xfrm>
              <a:prstGeom prst="rect">
                <a:avLst/>
              </a:prstGeom>
              <a:blipFill>
                <a:blip r:embed="rId10"/>
                <a:stretch>
                  <a:fillRect b="-5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hteck 37"/>
              <p:cNvSpPr/>
              <p:nvPr/>
            </p:nvSpPr>
            <p:spPr>
              <a:xfrm>
                <a:off x="6087975" y="2376542"/>
                <a:ext cx="2093971" cy="6825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𝐸</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de-CH" i="1">
                              <a:latin typeface="Cambria Math" panose="02040503050406030204" pitchFamily="18" charset="0"/>
                              <a:ea typeface="Cambria Math" panose="02040503050406030204" pitchFamily="18" charset="0"/>
                            </a:rPr>
                            <m:t>𝑟</m:t>
                          </m:r>
                        </m:sub>
                      </m:sSub>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de-CH" i="1">
                                  <a:latin typeface="Cambria Math" panose="02040503050406030204" pitchFamily="18" charset="0"/>
                                </a:rPr>
                                <m:t>𝐻</m:t>
                              </m:r>
                            </m:e>
                          </m:acc>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den>
                      </m:f>
                    </m:oMath>
                  </m:oMathPara>
                </a14:m>
                <a:endParaRPr lang="en-US" dirty="0"/>
              </a:p>
            </p:txBody>
          </p:sp>
        </mc:Choice>
        <mc:Fallback xmlns="">
          <p:sp>
            <p:nvSpPr>
              <p:cNvPr id="38" name="Rechteck 37"/>
              <p:cNvSpPr>
                <a:spLocks noRot="1" noChangeAspect="1" noMove="1" noResize="1" noEditPoints="1" noAdjustHandles="1" noChangeArrowheads="1" noChangeShapeType="1" noTextEdit="1"/>
              </p:cNvSpPr>
              <p:nvPr/>
            </p:nvSpPr>
            <p:spPr>
              <a:xfrm>
                <a:off x="6087975" y="2376542"/>
                <a:ext cx="2093971" cy="682559"/>
              </a:xfrm>
              <a:prstGeom prst="rect">
                <a:avLst/>
              </a:prstGeom>
              <a:blipFill>
                <a:blip r:embed="rId11"/>
                <a:stretch>
                  <a:fillRect/>
                </a:stretch>
              </a:blipFill>
            </p:spPr>
            <p:txBody>
              <a:bodyPr/>
              <a:lstStyle/>
              <a:p>
                <a:r>
                  <a:rPr lang="en-US">
                    <a:noFill/>
                  </a:rPr>
                  <a:t> </a:t>
                </a:r>
              </a:p>
            </p:txBody>
          </p:sp>
        </mc:Fallback>
      </mc:AlternateContent>
      <p:sp>
        <p:nvSpPr>
          <p:cNvPr id="40" name="Textfeld 39"/>
          <p:cNvSpPr txBox="1"/>
          <p:nvPr/>
        </p:nvSpPr>
        <p:spPr>
          <a:xfrm>
            <a:off x="3490247" y="4539905"/>
            <a:ext cx="2138198" cy="369332"/>
          </a:xfrm>
          <a:prstGeom prst="rect">
            <a:avLst/>
          </a:prstGeom>
          <a:noFill/>
        </p:spPr>
        <p:txBody>
          <a:bodyPr wrap="square" rtlCol="0">
            <a:spAutoFit/>
          </a:bodyPr>
          <a:lstStyle/>
          <a:p>
            <a:r>
              <a:rPr lang="en-US" dirty="0"/>
              <a:t>dielectric function</a:t>
            </a:r>
          </a:p>
        </p:txBody>
      </p:sp>
      <p:sp>
        <p:nvSpPr>
          <p:cNvPr id="41" name="Textfeld 40"/>
          <p:cNvSpPr txBox="1"/>
          <p:nvPr/>
        </p:nvSpPr>
        <p:spPr>
          <a:xfrm>
            <a:off x="3490247" y="4971439"/>
            <a:ext cx="1877848" cy="369332"/>
          </a:xfrm>
          <a:prstGeom prst="rect">
            <a:avLst/>
          </a:prstGeom>
          <a:noFill/>
        </p:spPr>
        <p:txBody>
          <a:bodyPr wrap="square" rtlCol="0">
            <a:spAutoFit/>
          </a:bodyPr>
          <a:lstStyle/>
          <a:p>
            <a:r>
              <a:rPr lang="en-US" dirty="0"/>
              <a:t>permeability</a:t>
            </a:r>
          </a:p>
        </p:txBody>
      </p:sp>
      <mc:AlternateContent xmlns:mc="http://schemas.openxmlformats.org/markup-compatibility/2006" xmlns:a14="http://schemas.microsoft.com/office/drawing/2010/main">
        <mc:Choice Requires="a14">
          <p:sp>
            <p:nvSpPr>
              <p:cNvPr id="42" name="Textfeld 41"/>
              <p:cNvSpPr txBox="1"/>
              <p:nvPr/>
            </p:nvSpPr>
            <p:spPr>
              <a:xfrm>
                <a:off x="6124976" y="3194146"/>
                <a:ext cx="5368457" cy="378245"/>
              </a:xfrm>
              <a:prstGeom prst="rect">
                <a:avLst/>
              </a:prstGeom>
              <a:noFill/>
            </p:spPr>
            <p:txBody>
              <a:bodyPr wrap="none" rtlCol="0">
                <a:spAutoFit/>
              </a:bodyPr>
              <a:lstStyle/>
              <a:p>
                <a:r>
                  <a:rPr lang="en-US" i="1" dirty="0"/>
                  <a:t>Looking for periodic solutions (time dependence </a:t>
                </a:r>
                <a14:m>
                  <m:oMath xmlns:m="http://schemas.openxmlformats.org/officeDocument/2006/math">
                    <m:sSup>
                      <m:sSupPr>
                        <m:ctrlPr>
                          <a:rPr lang="en-US" i="1" smtClean="0">
                            <a:latin typeface="Cambria Math" panose="02040503050406030204" pitchFamily="18" charset="0"/>
                          </a:rPr>
                        </m:ctrlPr>
                      </m:sSupPr>
                      <m:e>
                        <m:r>
                          <a:rPr lang="de-CH" b="0" i="1" smtClean="0">
                            <a:latin typeface="Cambria Math" panose="02040503050406030204" pitchFamily="18" charset="0"/>
                          </a:rPr>
                          <m:t>𝑒</m:t>
                        </m:r>
                      </m:e>
                      <m:sup>
                        <m:r>
                          <a:rPr lang="de-CH" b="0" i="1" smtClean="0">
                            <a:latin typeface="Cambria Math" panose="02040503050406030204" pitchFamily="18" charset="0"/>
                          </a:rPr>
                          <m:t>−</m:t>
                        </m:r>
                        <m:r>
                          <a:rPr lang="de-CH" b="0" i="1" smtClean="0">
                            <a:latin typeface="Cambria Math" panose="02040503050406030204" pitchFamily="18" charset="0"/>
                          </a:rPr>
                          <m:t>𝑖</m:t>
                        </m:r>
                        <m:r>
                          <a:rPr lang="de-CH" b="0" i="1" smtClean="0">
                            <a:latin typeface="Cambria Math" panose="02040503050406030204" pitchFamily="18" charset="0"/>
                            <a:ea typeface="Cambria Math" panose="02040503050406030204" pitchFamily="18" charset="0"/>
                          </a:rPr>
                          <m:t>𝜔</m:t>
                        </m:r>
                        <m:r>
                          <a:rPr lang="de-CH" b="0" i="1" smtClean="0">
                            <a:latin typeface="Cambria Math" panose="02040503050406030204" pitchFamily="18" charset="0"/>
                            <a:ea typeface="Cambria Math" panose="02040503050406030204" pitchFamily="18" charset="0"/>
                          </a:rPr>
                          <m:t>𝑡</m:t>
                        </m:r>
                      </m:sup>
                    </m:sSup>
                  </m:oMath>
                </a14:m>
                <a:r>
                  <a:rPr lang="en-US" i="1" dirty="0"/>
                  <a:t>):</a:t>
                </a:r>
              </a:p>
            </p:txBody>
          </p:sp>
        </mc:Choice>
        <mc:Fallback xmlns="">
          <p:sp>
            <p:nvSpPr>
              <p:cNvPr id="42" name="Textfeld 41"/>
              <p:cNvSpPr txBox="1">
                <a:spLocks noRot="1" noChangeAspect="1" noMove="1" noResize="1" noEditPoints="1" noAdjustHandles="1" noChangeArrowheads="1" noChangeShapeType="1" noTextEdit="1"/>
              </p:cNvSpPr>
              <p:nvPr/>
            </p:nvSpPr>
            <p:spPr>
              <a:xfrm>
                <a:off x="6124976" y="3194146"/>
                <a:ext cx="5368457" cy="378245"/>
              </a:xfrm>
              <a:prstGeom prst="rect">
                <a:avLst/>
              </a:prstGeom>
              <a:blipFill>
                <a:blip r:embed="rId12"/>
                <a:stretch>
                  <a:fillRect l="-1023" t="-6452" b="-25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hteck 42"/>
              <p:cNvSpPr/>
              <p:nvPr/>
            </p:nvSpPr>
            <p:spPr>
              <a:xfrm>
                <a:off x="6090525" y="3756018"/>
                <a:ext cx="1398268" cy="6825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𝐸</m:t>
                              </m:r>
                            </m:e>
                          </m:acc>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den>
                      </m:f>
                      <m:r>
                        <a:rPr lang="de-CH" b="0" i="0" smtClean="0">
                          <a:latin typeface="Cambria Math" panose="02040503050406030204" pitchFamily="18" charset="0"/>
                          <a:ea typeface="Cambria Math" panose="02040503050406030204" pitchFamily="18" charset="0"/>
                        </a:rPr>
                        <m:t>=−</m:t>
                      </m:r>
                      <m:r>
                        <a:rPr lang="de-CH" i="1">
                          <a:latin typeface="Cambria Math" panose="02040503050406030204" pitchFamily="18" charset="0"/>
                        </a:rPr>
                        <m:t>𝑖</m:t>
                      </m:r>
                      <m:r>
                        <a:rPr lang="de-CH" i="1">
                          <a:latin typeface="Cambria Math" panose="02040503050406030204" pitchFamily="18" charset="0"/>
                          <a:ea typeface="Cambria Math" panose="02040503050406030204" pitchFamily="18" charset="0"/>
                        </a:rPr>
                        <m:t>𝜔</m:t>
                      </m:r>
                      <m:acc>
                        <m:accPr>
                          <m:chr m:val="⃗"/>
                          <m:ctrlPr>
                            <a:rPr lang="en-US" i="1">
                              <a:latin typeface="Cambria Math" panose="02040503050406030204" pitchFamily="18" charset="0"/>
                            </a:rPr>
                          </m:ctrlPr>
                        </m:accPr>
                        <m:e>
                          <m:r>
                            <a:rPr lang="en-US" i="1">
                              <a:latin typeface="Cambria Math" panose="02040503050406030204" pitchFamily="18" charset="0"/>
                            </a:rPr>
                            <m:t>𝐸</m:t>
                          </m:r>
                        </m:e>
                      </m:acc>
                    </m:oMath>
                  </m:oMathPara>
                </a14:m>
                <a:endParaRPr lang="en-US" dirty="0"/>
              </a:p>
            </p:txBody>
          </p:sp>
        </mc:Choice>
        <mc:Fallback xmlns="">
          <p:sp>
            <p:nvSpPr>
              <p:cNvPr id="43" name="Rechteck 42"/>
              <p:cNvSpPr>
                <a:spLocks noRot="1" noChangeAspect="1" noMove="1" noResize="1" noEditPoints="1" noAdjustHandles="1" noChangeArrowheads="1" noChangeShapeType="1" noTextEdit="1"/>
              </p:cNvSpPr>
              <p:nvPr/>
            </p:nvSpPr>
            <p:spPr>
              <a:xfrm>
                <a:off x="6090525" y="3756018"/>
                <a:ext cx="1398268" cy="682559"/>
              </a:xfrm>
              <a:prstGeom prst="rect">
                <a:avLst/>
              </a:prstGeom>
              <a:blipFill>
                <a:blip r:embed="rId13"/>
                <a:stretch>
                  <a:fillRect/>
                </a:stretch>
              </a:blipFill>
            </p:spPr>
            <p:txBody>
              <a:bodyPr/>
              <a:lstStyle/>
              <a:p>
                <a:r>
                  <a:rPr lang="en-US">
                    <a:noFill/>
                  </a:rPr>
                  <a:t> </a:t>
                </a:r>
              </a:p>
            </p:txBody>
          </p:sp>
        </mc:Fallback>
      </mc:AlternateContent>
      <p:sp>
        <p:nvSpPr>
          <p:cNvPr id="44" name="Textfeld 43"/>
          <p:cNvSpPr txBox="1"/>
          <p:nvPr/>
        </p:nvSpPr>
        <p:spPr>
          <a:xfrm>
            <a:off x="7877852" y="3923533"/>
            <a:ext cx="404278" cy="400110"/>
          </a:xfrm>
          <a:prstGeom prst="rect">
            <a:avLst/>
          </a:prstGeom>
          <a:noFill/>
        </p:spPr>
        <p:txBody>
          <a:bodyPr wrap="none" rtlCol="0">
            <a:spAutoFit/>
          </a:bodyPr>
          <a:lstStyle/>
          <a:p>
            <a:r>
              <a:rPr lang="en-US" sz="2000" i="1" dirty="0"/>
              <a:t>or</a:t>
            </a:r>
          </a:p>
        </p:txBody>
      </p:sp>
      <mc:AlternateContent xmlns:mc="http://schemas.openxmlformats.org/markup-compatibility/2006" xmlns:a14="http://schemas.microsoft.com/office/drawing/2010/main">
        <mc:Choice Requires="a14">
          <p:sp>
            <p:nvSpPr>
              <p:cNvPr id="45" name="Rechteck 44"/>
              <p:cNvSpPr/>
              <p:nvPr/>
            </p:nvSpPr>
            <p:spPr>
              <a:xfrm>
                <a:off x="8602338" y="3785100"/>
                <a:ext cx="1523046" cy="6825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𝐸</m:t>
                          </m:r>
                        </m:e>
                      </m:acc>
                      <m:r>
                        <a:rPr lang="de-CH" b="0" i="0" smtClean="0">
                          <a:latin typeface="Cambria Math" panose="02040503050406030204" pitchFamily="18" charset="0"/>
                          <a:ea typeface="Cambria Math" panose="02040503050406030204" pitchFamily="18" charset="0"/>
                        </a:rPr>
                        <m:t>=</m:t>
                      </m:r>
                      <m:r>
                        <a:rPr lang="de-CH">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𝐸</m:t>
                              </m:r>
                            </m:e>
                          </m:acc>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den>
                      </m:f>
                      <m:f>
                        <m:fPr>
                          <m:ctrlPr>
                            <a:rPr lang="en-US" i="1" smtClean="0">
                              <a:latin typeface="Cambria Math" panose="02040503050406030204" pitchFamily="18" charset="0"/>
                              <a:ea typeface="Cambria Math" panose="02040503050406030204" pitchFamily="18" charset="0"/>
                            </a:rPr>
                          </m:ctrlPr>
                        </m:fPr>
                        <m:num>
                          <m:r>
                            <a:rPr lang="de-CH" b="0" i="1" smtClean="0">
                              <a:latin typeface="Cambria Math" panose="02040503050406030204" pitchFamily="18" charset="0"/>
                              <a:ea typeface="Cambria Math" panose="02040503050406030204" pitchFamily="18" charset="0"/>
                            </a:rPr>
                            <m:t>1</m:t>
                          </m:r>
                        </m:num>
                        <m:den>
                          <m:r>
                            <a:rPr lang="de-CH" i="1">
                              <a:latin typeface="Cambria Math" panose="02040503050406030204" pitchFamily="18" charset="0"/>
                            </a:rPr>
                            <m:t>𝑖</m:t>
                          </m:r>
                          <m:r>
                            <a:rPr lang="de-CH" i="1">
                              <a:latin typeface="Cambria Math" panose="02040503050406030204" pitchFamily="18" charset="0"/>
                              <a:ea typeface="Cambria Math" panose="02040503050406030204" pitchFamily="18" charset="0"/>
                            </a:rPr>
                            <m:t>𝜔</m:t>
                          </m:r>
                          <m:r>
                            <m:rPr>
                              <m:nor/>
                            </m:rPr>
                            <a:rPr lang="en-US" dirty="0"/>
                            <m:t> </m:t>
                          </m:r>
                        </m:den>
                      </m:f>
                    </m:oMath>
                  </m:oMathPara>
                </a14:m>
                <a:endParaRPr lang="en-US" dirty="0"/>
              </a:p>
            </p:txBody>
          </p:sp>
        </mc:Choice>
        <mc:Fallback xmlns="">
          <p:sp>
            <p:nvSpPr>
              <p:cNvPr id="45" name="Rechteck 44"/>
              <p:cNvSpPr>
                <a:spLocks noRot="1" noChangeAspect="1" noMove="1" noResize="1" noEditPoints="1" noAdjustHandles="1" noChangeArrowheads="1" noChangeShapeType="1" noTextEdit="1"/>
              </p:cNvSpPr>
              <p:nvPr/>
            </p:nvSpPr>
            <p:spPr>
              <a:xfrm>
                <a:off x="8602338" y="3785100"/>
                <a:ext cx="1523046" cy="682559"/>
              </a:xfrm>
              <a:prstGeom prst="rect">
                <a:avLst/>
              </a:prstGeom>
              <a:blipFill>
                <a:blip r:embed="rId14"/>
                <a:stretch>
                  <a:fillRect/>
                </a:stretch>
              </a:blipFill>
            </p:spPr>
            <p:txBody>
              <a:bodyPr/>
              <a:lstStyle/>
              <a:p>
                <a:r>
                  <a:rPr lang="en-US">
                    <a:noFill/>
                  </a:rPr>
                  <a:t> </a:t>
                </a:r>
              </a:p>
            </p:txBody>
          </p:sp>
        </mc:Fallback>
      </mc:AlternateContent>
      <p:sp>
        <p:nvSpPr>
          <p:cNvPr id="46" name="Textfeld 45"/>
          <p:cNvSpPr txBox="1"/>
          <p:nvPr/>
        </p:nvSpPr>
        <p:spPr>
          <a:xfrm>
            <a:off x="8740185" y="1041568"/>
            <a:ext cx="442750" cy="369332"/>
          </a:xfrm>
          <a:prstGeom prst="rect">
            <a:avLst/>
          </a:prstGeom>
          <a:noFill/>
        </p:spPr>
        <p:txBody>
          <a:bodyPr wrap="none" rtlCol="0">
            <a:spAutoFit/>
          </a:bodyPr>
          <a:lstStyle/>
          <a:p>
            <a:r>
              <a:rPr lang="de-CH" dirty="0"/>
              <a:t>(6)</a:t>
            </a:r>
            <a:endParaRPr lang="en-US" dirty="0"/>
          </a:p>
        </p:txBody>
      </p:sp>
      <p:sp>
        <p:nvSpPr>
          <p:cNvPr id="47" name="Textfeld 46"/>
          <p:cNvSpPr txBox="1"/>
          <p:nvPr/>
        </p:nvSpPr>
        <p:spPr>
          <a:xfrm>
            <a:off x="8740185" y="1509151"/>
            <a:ext cx="442750" cy="369332"/>
          </a:xfrm>
          <a:prstGeom prst="rect">
            <a:avLst/>
          </a:prstGeom>
          <a:noFill/>
        </p:spPr>
        <p:txBody>
          <a:bodyPr wrap="none" rtlCol="0">
            <a:spAutoFit/>
          </a:bodyPr>
          <a:lstStyle/>
          <a:p>
            <a:r>
              <a:rPr lang="de-CH" dirty="0"/>
              <a:t>(7)</a:t>
            </a:r>
            <a:endParaRPr lang="en-US" dirty="0"/>
          </a:p>
        </p:txBody>
      </p:sp>
      <p:sp>
        <p:nvSpPr>
          <p:cNvPr id="48" name="Textfeld 47"/>
          <p:cNvSpPr txBox="1"/>
          <p:nvPr/>
        </p:nvSpPr>
        <p:spPr>
          <a:xfrm>
            <a:off x="8740185" y="2022715"/>
            <a:ext cx="442750" cy="369332"/>
          </a:xfrm>
          <a:prstGeom prst="rect">
            <a:avLst/>
          </a:prstGeom>
          <a:noFill/>
        </p:spPr>
        <p:txBody>
          <a:bodyPr wrap="none" rtlCol="0">
            <a:spAutoFit/>
          </a:bodyPr>
          <a:lstStyle/>
          <a:p>
            <a:r>
              <a:rPr lang="de-CH" dirty="0"/>
              <a:t>(8)</a:t>
            </a:r>
            <a:endParaRPr lang="en-US" dirty="0"/>
          </a:p>
        </p:txBody>
      </p:sp>
      <p:sp>
        <p:nvSpPr>
          <p:cNvPr id="49" name="Textfeld 48"/>
          <p:cNvSpPr txBox="1"/>
          <p:nvPr/>
        </p:nvSpPr>
        <p:spPr>
          <a:xfrm>
            <a:off x="8740185" y="2593866"/>
            <a:ext cx="442750" cy="369332"/>
          </a:xfrm>
          <a:prstGeom prst="rect">
            <a:avLst/>
          </a:prstGeom>
          <a:noFill/>
        </p:spPr>
        <p:txBody>
          <a:bodyPr wrap="none" rtlCol="0">
            <a:spAutoFit/>
          </a:bodyPr>
          <a:lstStyle/>
          <a:p>
            <a:r>
              <a:rPr lang="de-CH" dirty="0"/>
              <a:t>(9)</a:t>
            </a:r>
            <a:endParaRPr lang="en-US" dirty="0"/>
          </a:p>
        </p:txBody>
      </p:sp>
      <p:sp>
        <p:nvSpPr>
          <p:cNvPr id="50" name="Textfeld 49"/>
          <p:cNvSpPr txBox="1"/>
          <p:nvPr/>
        </p:nvSpPr>
        <p:spPr>
          <a:xfrm>
            <a:off x="6102568" y="4572507"/>
            <a:ext cx="764953" cy="369332"/>
          </a:xfrm>
          <a:prstGeom prst="rect">
            <a:avLst/>
          </a:prstGeom>
          <a:noFill/>
        </p:spPr>
        <p:txBody>
          <a:bodyPr wrap="none" rtlCol="0">
            <a:spAutoFit/>
          </a:bodyPr>
          <a:lstStyle/>
          <a:p>
            <a:r>
              <a:rPr lang="de-CH" i="1" dirty="0" err="1"/>
              <a:t>Using</a:t>
            </a:r>
            <a:r>
              <a:rPr lang="de-CH" i="1" dirty="0"/>
              <a:t> </a:t>
            </a:r>
            <a:endParaRPr lang="en-US" i="1" dirty="0"/>
          </a:p>
        </p:txBody>
      </p:sp>
      <mc:AlternateContent xmlns:mc="http://schemas.openxmlformats.org/markup-compatibility/2006" xmlns:a14="http://schemas.microsoft.com/office/drawing/2010/main">
        <mc:Choice Requires="a14">
          <p:sp>
            <p:nvSpPr>
              <p:cNvPr id="51" name="Rechteck 50"/>
              <p:cNvSpPr/>
              <p:nvPr/>
            </p:nvSpPr>
            <p:spPr>
              <a:xfrm>
                <a:off x="6912113" y="4445578"/>
                <a:ext cx="1560620" cy="656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𝜀</m:t>
                          </m:r>
                          <m:r>
                            <m:rPr>
                              <m:nor/>
                            </m:rPr>
                            <a:rPr lang="en-US" dirty="0"/>
                            <m:t> </m:t>
                          </m:r>
                        </m:e>
                      </m:acc>
                      <m:r>
                        <a:rPr lang="de-CH"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de-CH" i="1">
                              <a:latin typeface="Cambria Math" panose="02040503050406030204" pitchFamily="18" charset="0"/>
                              <a:ea typeface="Cambria Math" panose="02040503050406030204" pitchFamily="18" charset="0"/>
                            </a:rPr>
                            <m:t>𝑟</m:t>
                          </m:r>
                        </m:sub>
                      </m:sSub>
                      <m:r>
                        <a:rPr lang="de-CH" b="0" i="1" smtClean="0">
                          <a:latin typeface="Cambria Math" panose="02040503050406030204" pitchFamily="18" charset="0"/>
                          <a:ea typeface="Cambria Math" panose="02040503050406030204" pitchFamily="18" charset="0"/>
                        </a:rPr>
                        <m:t>+</m:t>
                      </m:r>
                      <m:f>
                        <m:fPr>
                          <m:ctrlPr>
                            <a:rPr lang="de-CH" b="0" i="1" smtClean="0">
                              <a:latin typeface="Cambria Math" panose="02040503050406030204" pitchFamily="18" charset="0"/>
                              <a:ea typeface="Cambria Math" panose="02040503050406030204" pitchFamily="18" charset="0"/>
                            </a:rPr>
                          </m:ctrlPr>
                        </m:fPr>
                        <m:num>
                          <m:r>
                            <a:rPr lang="de-CH" b="0" i="1" smtClean="0">
                              <a:latin typeface="Cambria Math" panose="02040503050406030204" pitchFamily="18" charset="0"/>
                              <a:ea typeface="Cambria Math" panose="02040503050406030204" pitchFamily="18" charset="0"/>
                            </a:rPr>
                            <m:t>𝑖</m:t>
                          </m:r>
                          <m:r>
                            <a:rPr lang="de-CH" b="0" i="1" smtClean="0">
                              <a:latin typeface="Cambria Math" panose="02040503050406030204" pitchFamily="18" charset="0"/>
                              <a:ea typeface="Cambria Math" panose="02040503050406030204" pitchFamily="18" charset="0"/>
                            </a:rPr>
                            <m:t>𝜎</m:t>
                          </m:r>
                        </m:num>
                        <m:den>
                          <m:r>
                            <a:rPr lang="de-CH" b="0" i="1" smtClean="0">
                              <a:latin typeface="Cambria Math" panose="02040503050406030204" pitchFamily="18" charset="0"/>
                              <a:ea typeface="Cambria Math" panose="02040503050406030204" pitchFamily="18" charset="0"/>
                            </a:rPr>
                            <m:t>𝜔</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0</m:t>
                              </m:r>
                            </m:sub>
                          </m:sSub>
                        </m:den>
                      </m:f>
                    </m:oMath>
                  </m:oMathPara>
                </a14:m>
                <a:endParaRPr lang="en-US" dirty="0"/>
              </a:p>
            </p:txBody>
          </p:sp>
        </mc:Choice>
        <mc:Fallback xmlns="">
          <p:sp>
            <p:nvSpPr>
              <p:cNvPr id="51" name="Rechteck 50"/>
              <p:cNvSpPr>
                <a:spLocks noRot="1" noChangeAspect="1" noMove="1" noResize="1" noEditPoints="1" noAdjustHandles="1" noChangeArrowheads="1" noChangeShapeType="1" noTextEdit="1"/>
              </p:cNvSpPr>
              <p:nvPr/>
            </p:nvSpPr>
            <p:spPr>
              <a:xfrm>
                <a:off x="6912113" y="4445578"/>
                <a:ext cx="1560620" cy="656077"/>
              </a:xfrm>
              <a:prstGeom prst="rect">
                <a:avLst/>
              </a:prstGeom>
              <a:blipFill>
                <a:blip r:embed="rId15"/>
                <a:stretch>
                  <a:fillRect/>
                </a:stretch>
              </a:blipFill>
            </p:spPr>
            <p:txBody>
              <a:bodyPr/>
              <a:lstStyle/>
              <a:p>
                <a:r>
                  <a:rPr lang="en-US">
                    <a:noFill/>
                  </a:rPr>
                  <a:t> </a:t>
                </a:r>
              </a:p>
            </p:txBody>
          </p:sp>
        </mc:Fallback>
      </mc:AlternateContent>
      <p:sp>
        <p:nvSpPr>
          <p:cNvPr id="52" name="Textfeld 51"/>
          <p:cNvSpPr txBox="1"/>
          <p:nvPr/>
        </p:nvSpPr>
        <p:spPr>
          <a:xfrm>
            <a:off x="8809204" y="4588950"/>
            <a:ext cx="3025252" cy="369332"/>
          </a:xfrm>
          <a:prstGeom prst="rect">
            <a:avLst/>
          </a:prstGeom>
          <a:noFill/>
        </p:spPr>
        <p:txBody>
          <a:bodyPr wrap="none" rtlCol="0">
            <a:spAutoFit/>
          </a:bodyPr>
          <a:lstStyle/>
          <a:p>
            <a:r>
              <a:rPr lang="de-CH" i="1" dirty="0"/>
              <a:t>(8) </a:t>
            </a:r>
            <a:r>
              <a:rPr lang="de-CH" i="1" dirty="0" err="1"/>
              <a:t>Becomes</a:t>
            </a:r>
            <a:r>
              <a:rPr lang="de-CH" i="1" dirty="0"/>
              <a:t> </a:t>
            </a:r>
            <a:r>
              <a:rPr lang="de-CH" i="1" dirty="0" err="1"/>
              <a:t>analogous</a:t>
            </a:r>
            <a:r>
              <a:rPr lang="de-CH" i="1" dirty="0"/>
              <a:t> to (9): </a:t>
            </a:r>
            <a:endParaRPr lang="en-US" i="1" dirty="0"/>
          </a:p>
        </p:txBody>
      </p:sp>
      <mc:AlternateContent xmlns:mc="http://schemas.openxmlformats.org/markup-compatibility/2006" xmlns:a14="http://schemas.microsoft.com/office/drawing/2010/main">
        <mc:Choice Requires="a14">
          <p:sp>
            <p:nvSpPr>
              <p:cNvPr id="53" name="Rechteck 52"/>
              <p:cNvSpPr/>
              <p:nvPr/>
            </p:nvSpPr>
            <p:spPr>
              <a:xfrm>
                <a:off x="6035186" y="5077008"/>
                <a:ext cx="1823384" cy="6825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0</m:t>
                          </m:r>
                        </m:sub>
                      </m:sSub>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𝜀</m:t>
                          </m:r>
                        </m:e>
                      </m:acc>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𝐸</m:t>
                              </m:r>
                            </m:e>
                          </m:acc>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den>
                      </m:f>
                    </m:oMath>
                  </m:oMathPara>
                </a14:m>
                <a:endParaRPr lang="en-US" dirty="0"/>
              </a:p>
            </p:txBody>
          </p:sp>
        </mc:Choice>
        <mc:Fallback xmlns="">
          <p:sp>
            <p:nvSpPr>
              <p:cNvPr id="53" name="Rechteck 52"/>
              <p:cNvSpPr>
                <a:spLocks noRot="1" noChangeAspect="1" noMove="1" noResize="1" noEditPoints="1" noAdjustHandles="1" noChangeArrowheads="1" noChangeShapeType="1" noTextEdit="1"/>
              </p:cNvSpPr>
              <p:nvPr/>
            </p:nvSpPr>
            <p:spPr>
              <a:xfrm>
                <a:off x="6035186" y="5077008"/>
                <a:ext cx="1823384" cy="682559"/>
              </a:xfrm>
              <a:prstGeom prst="rect">
                <a:avLst/>
              </a:prstGeom>
              <a:blipFill>
                <a:blip r:embed="rId16"/>
                <a:stretch>
                  <a:fillRect/>
                </a:stretch>
              </a:blipFill>
            </p:spPr>
            <p:txBody>
              <a:bodyPr/>
              <a:lstStyle/>
              <a:p>
                <a:r>
                  <a:rPr lang="en-US">
                    <a:noFill/>
                  </a:rPr>
                  <a:t> </a:t>
                </a:r>
              </a:p>
            </p:txBody>
          </p:sp>
        </mc:Fallback>
      </mc:AlternateContent>
      <p:sp>
        <p:nvSpPr>
          <p:cNvPr id="54" name="Textfeld 53"/>
          <p:cNvSpPr txBox="1"/>
          <p:nvPr/>
        </p:nvSpPr>
        <p:spPr>
          <a:xfrm>
            <a:off x="6045669" y="6002246"/>
            <a:ext cx="901209" cy="369332"/>
          </a:xfrm>
          <a:prstGeom prst="rect">
            <a:avLst/>
          </a:prstGeom>
          <a:noFill/>
        </p:spPr>
        <p:txBody>
          <a:bodyPr wrap="none" rtlCol="0">
            <a:spAutoFit/>
          </a:bodyPr>
          <a:lstStyle/>
          <a:p>
            <a:r>
              <a:rPr lang="de-CH" i="1" dirty="0" err="1"/>
              <a:t>writing</a:t>
            </a:r>
            <a:r>
              <a:rPr lang="de-CH" i="1" dirty="0"/>
              <a:t> </a:t>
            </a:r>
            <a:endParaRPr lang="en-US" i="1" dirty="0"/>
          </a:p>
        </p:txBody>
      </p:sp>
      <mc:AlternateContent xmlns:mc="http://schemas.openxmlformats.org/markup-compatibility/2006" xmlns:a14="http://schemas.microsoft.com/office/drawing/2010/main">
        <mc:Choice Requires="a14">
          <p:sp>
            <p:nvSpPr>
              <p:cNvPr id="55" name="Rechteck 54"/>
              <p:cNvSpPr/>
              <p:nvPr/>
            </p:nvSpPr>
            <p:spPr>
              <a:xfrm>
                <a:off x="7154691" y="5954508"/>
                <a:ext cx="3995389" cy="495585"/>
              </a:xfrm>
              <a:prstGeom prst="rect">
                <a:avLst/>
              </a:prstGeom>
            </p:spPr>
            <p:txBody>
              <a:bodyPr wrap="none">
                <a:spAutoFit/>
              </a:bodyPr>
              <a:lstStyle/>
              <a:p>
                <a14:m>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𝜀</m:t>
                        </m:r>
                      </m:e>
                    </m:acc>
                    <m:r>
                      <a:rPr lang="de-CH" b="0" i="1" smtClean="0">
                        <a:latin typeface="Cambria Math" panose="02040503050406030204" pitchFamily="18" charset="0"/>
                        <a:ea typeface="Cambria Math" panose="02040503050406030204" pitchFamily="18" charset="0"/>
                      </a:rPr>
                      <m:t>=</m:t>
                    </m:r>
                    <m:sSub>
                      <m:sSubPr>
                        <m:ctrlPr>
                          <a:rPr lang="de-CH"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de-CH" b="0" i="1" smtClean="0">
                            <a:latin typeface="Cambria Math" panose="02040503050406030204" pitchFamily="18" charset="0"/>
                            <a:ea typeface="Cambria Math" panose="02040503050406030204" pitchFamily="18" charset="0"/>
                          </a:rPr>
                          <m:t>1</m:t>
                        </m:r>
                      </m:sub>
                    </m:sSub>
                    <m:r>
                      <a:rPr lang="de-CH" b="0" i="1" smtClean="0">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ea typeface="Cambria Math" panose="02040503050406030204" pitchFamily="18" charset="0"/>
                          </a:rPr>
                        </m:ctrlPr>
                      </m:sSubPr>
                      <m:e>
                        <m:r>
                          <a:rPr lang="de-CH"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𝜀</m:t>
                        </m:r>
                      </m:e>
                      <m:sub>
                        <m:r>
                          <a:rPr lang="de-CH" b="0" i="1" smtClean="0">
                            <a:latin typeface="Cambria Math" panose="02040503050406030204" pitchFamily="18" charset="0"/>
                            <a:ea typeface="Cambria Math" panose="02040503050406030204" pitchFamily="18" charset="0"/>
                          </a:rPr>
                          <m:t>2</m:t>
                        </m:r>
                      </m:sub>
                    </m:sSub>
                    <m:r>
                      <a:rPr lang="de-CH" b="0" i="1" smtClean="0">
                        <a:latin typeface="Cambria Math" panose="02040503050406030204" pitchFamily="18" charset="0"/>
                        <a:ea typeface="Cambria Math" panose="02040503050406030204" pitchFamily="18" charset="0"/>
                      </a:rPr>
                      <m:t>   </m:t>
                    </m:r>
                    <m:groupChr>
                      <m:groupChrPr>
                        <m:chr m:val="⇒"/>
                        <m:vertJc m:val="bot"/>
                        <m:ctrlPr>
                          <a:rPr lang="de-CH" i="1" smtClean="0">
                            <a:latin typeface="Cambria Math" panose="02040503050406030204" pitchFamily="18" charset="0"/>
                            <a:ea typeface="Cambria Math" panose="02040503050406030204" pitchFamily="18" charset="0"/>
                          </a:rPr>
                        </m:ctrlPr>
                      </m:groupChrPr>
                      <m:e/>
                    </m:groupChr>
                  </m:oMath>
                </a14:m>
                <a:r>
                  <a:rPr lang="en-US" dirty="0"/>
                  <a:t>  </a:t>
                </a:r>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de-CH" i="1">
                            <a:latin typeface="Cambria Math" panose="02040503050406030204" pitchFamily="18" charset="0"/>
                            <a:ea typeface="Cambria Math" panose="02040503050406030204" pitchFamily="18" charset="0"/>
                          </a:rPr>
                          <m:t>1</m:t>
                        </m:r>
                      </m:sub>
                    </m:sSub>
                    <m:r>
                      <a:rPr lang="de-CH"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de-CH" b="0" i="1" smtClean="0">
                            <a:latin typeface="Cambria Math" panose="02040503050406030204" pitchFamily="18" charset="0"/>
                            <a:ea typeface="Cambria Math" panose="02040503050406030204" pitchFamily="18" charset="0"/>
                          </a:rPr>
                          <m:t>𝑟</m:t>
                        </m:r>
                      </m:sub>
                    </m:sSub>
                    <m:r>
                      <a:rPr lang="de-CH" b="0" i="1" smtClean="0">
                        <a:latin typeface="Cambria Math" panose="02040503050406030204" pitchFamily="18" charset="0"/>
                      </a:rPr>
                      <m:t>          </m:t>
                    </m:r>
                    <m:sSub>
                      <m:sSubPr>
                        <m:ctrlPr>
                          <a:rPr lang="de-CH"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de-CH" b="0" i="1" smtClean="0">
                            <a:latin typeface="Cambria Math" panose="02040503050406030204" pitchFamily="18" charset="0"/>
                            <a:ea typeface="Cambria Math" panose="02040503050406030204" pitchFamily="18" charset="0"/>
                          </a:rPr>
                          <m:t>2</m:t>
                        </m:r>
                      </m:sub>
                    </m:sSub>
                    <m:r>
                      <a:rPr lang="de-CH"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f>
                      <m:fPr>
                        <m:ctrlPr>
                          <a:rPr lang="de-CH" i="1">
                            <a:latin typeface="Cambria Math" panose="02040503050406030204" pitchFamily="18" charset="0"/>
                            <a:ea typeface="Cambria Math" panose="02040503050406030204" pitchFamily="18" charset="0"/>
                          </a:rPr>
                        </m:ctrlPr>
                      </m:fPr>
                      <m:num>
                        <m:r>
                          <a:rPr lang="de-CH" i="1">
                            <a:latin typeface="Cambria Math" panose="02040503050406030204" pitchFamily="18" charset="0"/>
                            <a:ea typeface="Cambria Math" panose="02040503050406030204" pitchFamily="18" charset="0"/>
                          </a:rPr>
                          <m:t>𝜎</m:t>
                        </m:r>
                      </m:num>
                      <m:den>
                        <m:r>
                          <a:rPr lang="de-CH" i="1">
                            <a:latin typeface="Cambria Math" panose="02040503050406030204" pitchFamily="18" charset="0"/>
                            <a:ea typeface="Cambria Math" panose="02040503050406030204" pitchFamily="18" charset="0"/>
                          </a:rPr>
                          <m:t>𝜔</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0</m:t>
                            </m:r>
                          </m:sub>
                        </m:sSub>
                      </m:den>
                    </m:f>
                  </m:oMath>
                </a14:m>
                <a:r>
                  <a:rPr lang="en-US" dirty="0"/>
                  <a:t> </a:t>
                </a:r>
              </a:p>
            </p:txBody>
          </p:sp>
        </mc:Choice>
        <mc:Fallback xmlns="">
          <p:sp>
            <p:nvSpPr>
              <p:cNvPr id="55" name="Rechteck 54"/>
              <p:cNvSpPr>
                <a:spLocks noRot="1" noChangeAspect="1" noMove="1" noResize="1" noEditPoints="1" noAdjustHandles="1" noChangeArrowheads="1" noChangeShapeType="1" noTextEdit="1"/>
              </p:cNvSpPr>
              <p:nvPr/>
            </p:nvSpPr>
            <p:spPr>
              <a:xfrm>
                <a:off x="7154691" y="5954508"/>
                <a:ext cx="3995389" cy="495585"/>
              </a:xfrm>
              <a:prstGeom prst="rect">
                <a:avLst/>
              </a:prstGeom>
              <a:blipFill>
                <a:blip r:embed="rId17"/>
                <a:stretch>
                  <a:fillRect t="-23457" b="-50617"/>
                </a:stretch>
              </a:blipFill>
            </p:spPr>
            <p:txBody>
              <a:bodyPr/>
              <a:lstStyle/>
              <a:p>
                <a:r>
                  <a:rPr lang="en-US">
                    <a:noFill/>
                  </a:rPr>
                  <a:t> </a:t>
                </a:r>
              </a:p>
            </p:txBody>
          </p:sp>
        </mc:Fallback>
      </mc:AlternateContent>
      <p:sp>
        <p:nvSpPr>
          <p:cNvPr id="39" name="Textfeld 38"/>
          <p:cNvSpPr txBox="1"/>
          <p:nvPr/>
        </p:nvSpPr>
        <p:spPr>
          <a:xfrm>
            <a:off x="8754922" y="5251796"/>
            <a:ext cx="500458" cy="369332"/>
          </a:xfrm>
          <a:prstGeom prst="rect">
            <a:avLst/>
          </a:prstGeom>
          <a:noFill/>
        </p:spPr>
        <p:txBody>
          <a:bodyPr wrap="none" rtlCol="0">
            <a:spAutoFit/>
          </a:bodyPr>
          <a:lstStyle/>
          <a:p>
            <a:r>
              <a:rPr lang="de-CH" dirty="0"/>
              <a:t>(8’)</a:t>
            </a:r>
            <a:endParaRPr lang="en-US" dirty="0"/>
          </a:p>
        </p:txBody>
      </p:sp>
    </p:spTree>
    <p:extLst>
      <p:ext uri="{BB962C8B-B14F-4D97-AF65-F5344CB8AC3E}">
        <p14:creationId xmlns:p14="http://schemas.microsoft.com/office/powerpoint/2010/main" val="269542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46898" y="530377"/>
            <a:ext cx="1053494" cy="369332"/>
          </a:xfrm>
          <a:prstGeom prst="rect">
            <a:avLst/>
          </a:prstGeom>
          <a:noFill/>
        </p:spPr>
        <p:txBody>
          <a:bodyPr wrap="none" rtlCol="0">
            <a:spAutoFit/>
          </a:bodyPr>
          <a:lstStyle/>
          <a:p>
            <a:r>
              <a:rPr lang="en-US" i="1" dirty="0"/>
              <a:t>Applying </a:t>
            </a:r>
          </a:p>
        </p:txBody>
      </p:sp>
      <mc:AlternateContent xmlns:mc="http://schemas.openxmlformats.org/markup-compatibility/2006" xmlns:a14="http://schemas.microsoft.com/office/drawing/2010/main">
        <mc:Choice Requires="a14">
          <p:sp>
            <p:nvSpPr>
              <p:cNvPr id="5" name="Rechteck 4"/>
              <p:cNvSpPr/>
              <p:nvPr/>
            </p:nvSpPr>
            <p:spPr>
              <a:xfrm>
                <a:off x="1908025" y="342344"/>
                <a:ext cx="966547"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de-CH" i="1">
                              <a:latin typeface="Cambria Math" panose="02040503050406030204" pitchFamily="18" charset="0"/>
                              <a:ea typeface="Cambria Math" panose="02040503050406030204" pitchFamily="18" charset="0"/>
                            </a:rPr>
                            <m:t>𝑟</m:t>
                          </m:r>
                        </m:sub>
                      </m:sSub>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den>
                      </m:f>
                    </m:oMath>
                  </m:oMathPara>
                </a14:m>
                <a:endParaRPr lang="en-US" dirty="0"/>
              </a:p>
            </p:txBody>
          </p:sp>
        </mc:Choice>
        <mc:Fallback xmlns="">
          <p:sp>
            <p:nvSpPr>
              <p:cNvPr id="5" name="Rechteck 4"/>
              <p:cNvSpPr>
                <a:spLocks noRot="1" noChangeAspect="1" noMove="1" noResize="1" noEditPoints="1" noAdjustHandles="1" noChangeArrowheads="1" noChangeShapeType="1" noTextEdit="1"/>
              </p:cNvSpPr>
              <p:nvPr/>
            </p:nvSpPr>
            <p:spPr>
              <a:xfrm>
                <a:off x="1908025" y="342344"/>
                <a:ext cx="966547" cy="619016"/>
              </a:xfrm>
              <a:prstGeom prst="rect">
                <a:avLst/>
              </a:prstGeom>
              <a:blipFill>
                <a:blip r:embed="rId2"/>
                <a:stretch>
                  <a:fillRect/>
                </a:stretch>
              </a:blipFill>
            </p:spPr>
            <p:txBody>
              <a:bodyPr/>
              <a:lstStyle/>
              <a:p>
                <a:r>
                  <a:rPr lang="en-US">
                    <a:noFill/>
                  </a:rPr>
                  <a:t> </a:t>
                </a:r>
              </a:p>
            </p:txBody>
          </p:sp>
        </mc:Fallback>
      </mc:AlternateContent>
      <p:sp>
        <p:nvSpPr>
          <p:cNvPr id="6" name="Textfeld 5"/>
          <p:cNvSpPr txBox="1"/>
          <p:nvPr/>
        </p:nvSpPr>
        <p:spPr>
          <a:xfrm>
            <a:off x="2905262" y="530377"/>
            <a:ext cx="1279261" cy="369332"/>
          </a:xfrm>
          <a:prstGeom prst="rect">
            <a:avLst/>
          </a:prstGeom>
          <a:noFill/>
        </p:spPr>
        <p:txBody>
          <a:bodyPr wrap="none" rtlCol="0">
            <a:spAutoFit/>
          </a:bodyPr>
          <a:lstStyle/>
          <a:p>
            <a:r>
              <a:rPr lang="en-US" i="1" dirty="0"/>
              <a:t>to (8’) and  </a:t>
            </a:r>
          </a:p>
        </p:txBody>
      </p:sp>
      <mc:AlternateContent xmlns:mc="http://schemas.openxmlformats.org/markup-compatibility/2006" xmlns:a14="http://schemas.microsoft.com/office/drawing/2010/main">
        <mc:Choice Requires="a14">
          <p:sp>
            <p:nvSpPr>
              <p:cNvPr id="7" name="Rechteck 6"/>
              <p:cNvSpPr/>
              <p:nvPr/>
            </p:nvSpPr>
            <p:spPr>
              <a:xfrm>
                <a:off x="4320936" y="517997"/>
                <a:ext cx="775149" cy="404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m:t>
                          </m:r>
                        </m:e>
                      </m:acc>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 name="Rechteck 6"/>
              <p:cNvSpPr>
                <a:spLocks noRot="1" noChangeAspect="1" noMove="1" noResize="1" noEditPoints="1" noAdjustHandles="1" noChangeArrowheads="1" noChangeShapeType="1" noTextEdit="1"/>
              </p:cNvSpPr>
              <p:nvPr/>
            </p:nvSpPr>
            <p:spPr>
              <a:xfrm>
                <a:off x="4320936" y="517997"/>
                <a:ext cx="775149" cy="404663"/>
              </a:xfrm>
              <a:prstGeom prst="rect">
                <a:avLst/>
              </a:prstGeom>
              <a:blipFill>
                <a:blip r:embed="rId3"/>
                <a:stretch>
                  <a:fillRect/>
                </a:stretch>
              </a:blipFill>
            </p:spPr>
            <p:txBody>
              <a:bodyPr/>
              <a:lstStyle/>
              <a:p>
                <a:r>
                  <a:rPr lang="en-US">
                    <a:noFill/>
                  </a:rPr>
                  <a:t> </a:t>
                </a:r>
              </a:p>
            </p:txBody>
          </p:sp>
        </mc:Fallback>
      </mc:AlternateContent>
      <p:sp>
        <p:nvSpPr>
          <p:cNvPr id="8" name="Textfeld 7"/>
          <p:cNvSpPr txBox="1"/>
          <p:nvPr/>
        </p:nvSpPr>
        <p:spPr>
          <a:xfrm>
            <a:off x="5230935" y="517997"/>
            <a:ext cx="2199385" cy="369332"/>
          </a:xfrm>
          <a:prstGeom prst="rect">
            <a:avLst/>
          </a:prstGeom>
          <a:noFill/>
        </p:spPr>
        <p:txBody>
          <a:bodyPr wrap="none" rtlCol="0">
            <a:spAutoFit/>
          </a:bodyPr>
          <a:lstStyle/>
          <a:p>
            <a:r>
              <a:rPr lang="en-US" i="1" dirty="0"/>
              <a:t>to (9)  </a:t>
            </a:r>
            <a:r>
              <a:rPr lang="en-US" i="1"/>
              <a:t>and using </a:t>
            </a:r>
            <a:r>
              <a:rPr lang="en-US" i="1" dirty="0"/>
              <a:t>(6):  </a:t>
            </a:r>
          </a:p>
        </p:txBody>
      </p:sp>
      <mc:AlternateContent xmlns:mc="http://schemas.openxmlformats.org/markup-compatibility/2006" xmlns:a14="http://schemas.microsoft.com/office/drawing/2010/main">
        <mc:Choice Requires="a14">
          <p:sp>
            <p:nvSpPr>
              <p:cNvPr id="9" name="Rechteck 8"/>
              <p:cNvSpPr/>
              <p:nvPr/>
            </p:nvSpPr>
            <p:spPr>
              <a:xfrm>
                <a:off x="869539" y="1280194"/>
                <a:ext cx="1612172" cy="6826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𝐸</m:t>
                          </m:r>
                        </m:e>
                      </m:acc>
                      <m:r>
                        <a:rPr lang="de-CH" b="0" i="1" smtClean="0">
                          <a:latin typeface="Cambria Math" panose="02040503050406030204" pitchFamily="18" charset="0"/>
                        </a:rPr>
                        <m:t>=</m:t>
                      </m:r>
                      <m:f>
                        <m:fPr>
                          <m:ctrlPr>
                            <a:rPr lang="de-CH"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de-CH" i="1">
                                  <a:latin typeface="Cambria Math" panose="02040503050406030204" pitchFamily="18" charset="0"/>
                                  <a:ea typeface="Cambria Math" panose="02040503050406030204" pitchFamily="18" charset="0"/>
                                </a:rPr>
                                <m:t>𝑟</m:t>
                              </m:r>
                            </m:sub>
                          </m:sSub>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𝜀</m:t>
                              </m:r>
                            </m:e>
                          </m:acc>
                        </m:num>
                        <m:den>
                          <m:sSup>
                            <m:sSupPr>
                              <m:ctrlPr>
                                <a:rPr lang="de-CH" b="0" i="1" smtClean="0">
                                  <a:latin typeface="Cambria Math" panose="02040503050406030204" pitchFamily="18" charset="0"/>
                                </a:rPr>
                              </m:ctrlPr>
                            </m:sSupPr>
                            <m:e>
                              <m:r>
                                <a:rPr lang="de-CH" b="0" i="1" smtClean="0">
                                  <a:latin typeface="Cambria Math" panose="02040503050406030204" pitchFamily="18" charset="0"/>
                                </a:rPr>
                                <m:t>𝑐</m:t>
                              </m:r>
                            </m:e>
                            <m:sup>
                              <m:r>
                                <a:rPr lang="de-CH" b="0" i="1" smtClean="0">
                                  <a:latin typeface="Cambria Math" panose="02040503050406030204" pitchFamily="18" charset="0"/>
                                </a:rPr>
                                <m:t>2</m:t>
                              </m:r>
                            </m:sup>
                          </m:sSup>
                        </m:den>
                      </m:f>
                      <m:f>
                        <m:fPr>
                          <m:ctrlPr>
                            <a:rPr lang="en-US" i="1" smtClean="0">
                              <a:latin typeface="Cambria Math" panose="02040503050406030204" pitchFamily="18" charset="0"/>
                              <a:ea typeface="Cambria Math" panose="02040503050406030204" pitchFamily="18" charset="0"/>
                            </a:rPr>
                          </m:ctrlPr>
                        </m:fPr>
                        <m:num>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de-CH" b="0" i="1" smtClean="0">
                                  <a:latin typeface="Cambria Math" panose="02040503050406030204" pitchFamily="18" charset="0"/>
                                  <a:ea typeface="Cambria Math" panose="02040503050406030204" pitchFamily="18" charset="0"/>
                                </a:rPr>
                                <m:t>2</m:t>
                              </m:r>
                            </m:sup>
                          </m:sSup>
                          <m:acc>
                            <m:accPr>
                              <m:chr m:val="⃗"/>
                              <m:ctrlPr>
                                <a:rPr lang="en-US" i="1">
                                  <a:latin typeface="Cambria Math" panose="02040503050406030204" pitchFamily="18" charset="0"/>
                                </a:rPr>
                              </m:ctrlPr>
                            </m:accPr>
                            <m:e>
                              <m:r>
                                <a:rPr lang="en-US" i="1">
                                  <a:latin typeface="Cambria Math" panose="02040503050406030204" pitchFamily="18" charset="0"/>
                                </a:rPr>
                                <m:t>𝐸</m:t>
                              </m:r>
                            </m:e>
                          </m:acc>
                        </m:num>
                        <m:den>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de-CH" b="0" i="1" smtClean="0">
                                  <a:latin typeface="Cambria Math" panose="02040503050406030204" pitchFamily="18" charset="0"/>
                                  <a:ea typeface="Cambria Math" panose="02040503050406030204" pitchFamily="18" charset="0"/>
                                </a:rPr>
                                <m:t>𝑡</m:t>
                              </m:r>
                            </m:e>
                            <m:sup>
                              <m:r>
                                <a:rPr lang="de-CH" b="0" i="1" smtClean="0">
                                  <a:latin typeface="Cambria Math" panose="02040503050406030204" pitchFamily="18" charset="0"/>
                                  <a:ea typeface="Cambria Math" panose="02040503050406030204" pitchFamily="18" charset="0"/>
                                </a:rPr>
                                <m:t>2</m:t>
                              </m:r>
                            </m:sup>
                          </m:sSup>
                        </m:den>
                      </m:f>
                    </m:oMath>
                  </m:oMathPara>
                </a14:m>
                <a:endParaRPr lang="en-US" dirty="0"/>
              </a:p>
            </p:txBody>
          </p:sp>
        </mc:Choice>
        <mc:Fallback xmlns="">
          <p:sp>
            <p:nvSpPr>
              <p:cNvPr id="9" name="Rechteck 8"/>
              <p:cNvSpPr>
                <a:spLocks noRot="1" noChangeAspect="1" noMove="1" noResize="1" noEditPoints="1" noAdjustHandles="1" noChangeArrowheads="1" noChangeShapeType="1" noTextEdit="1"/>
              </p:cNvSpPr>
              <p:nvPr/>
            </p:nvSpPr>
            <p:spPr>
              <a:xfrm>
                <a:off x="869539" y="1280194"/>
                <a:ext cx="1612172" cy="682623"/>
              </a:xfrm>
              <a:prstGeom prst="rect">
                <a:avLst/>
              </a:prstGeom>
              <a:blipFill>
                <a:blip r:embed="rId4"/>
                <a:stretch>
                  <a:fillRect/>
                </a:stretch>
              </a:blipFill>
            </p:spPr>
            <p:txBody>
              <a:bodyPr/>
              <a:lstStyle/>
              <a:p>
                <a:r>
                  <a:rPr lang="de-CH">
                    <a:noFill/>
                  </a:rPr>
                  <a:t> </a:t>
                </a:r>
              </a:p>
            </p:txBody>
          </p:sp>
        </mc:Fallback>
      </mc:AlternateContent>
      <p:sp>
        <p:nvSpPr>
          <p:cNvPr id="10" name="Textfeld 9"/>
          <p:cNvSpPr txBox="1"/>
          <p:nvPr/>
        </p:nvSpPr>
        <p:spPr>
          <a:xfrm>
            <a:off x="3325037" y="1498809"/>
            <a:ext cx="1377300" cy="369332"/>
          </a:xfrm>
          <a:prstGeom prst="rect">
            <a:avLst/>
          </a:prstGeom>
          <a:noFill/>
        </p:spPr>
        <p:txBody>
          <a:bodyPr wrap="none" rtlCol="0">
            <a:spAutoFit/>
          </a:bodyPr>
          <a:lstStyle/>
          <a:p>
            <a:r>
              <a:rPr lang="de-CH" i="1" dirty="0"/>
              <a:t>and </a:t>
            </a:r>
            <a:r>
              <a:rPr lang="de-CH" i="1" dirty="0" err="1"/>
              <a:t>similarly</a:t>
            </a:r>
            <a:endParaRPr lang="en-US" i="1" dirty="0"/>
          </a:p>
        </p:txBody>
      </p:sp>
      <mc:AlternateContent xmlns:mc="http://schemas.openxmlformats.org/markup-compatibility/2006" xmlns:a14="http://schemas.microsoft.com/office/drawing/2010/main">
        <mc:Choice Requires="a14">
          <p:sp>
            <p:nvSpPr>
              <p:cNvPr id="11" name="Rechteck 10"/>
              <p:cNvSpPr/>
              <p:nvPr/>
            </p:nvSpPr>
            <p:spPr>
              <a:xfrm>
                <a:off x="4956772" y="1282862"/>
                <a:ext cx="1655646" cy="6825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de-CH" b="0" i="1" smtClean="0">
                              <a:latin typeface="Cambria Math" panose="02040503050406030204" pitchFamily="18" charset="0"/>
                            </a:rPr>
                            <m:t>𝐻</m:t>
                          </m:r>
                        </m:e>
                      </m:acc>
                      <m:r>
                        <a:rPr lang="de-CH" b="0" i="1" smtClean="0">
                          <a:latin typeface="Cambria Math" panose="02040503050406030204" pitchFamily="18" charset="0"/>
                        </a:rPr>
                        <m:t>=</m:t>
                      </m:r>
                      <m:f>
                        <m:fPr>
                          <m:ctrlPr>
                            <a:rPr lang="de-CH"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de-CH" i="1">
                                  <a:latin typeface="Cambria Math" panose="02040503050406030204" pitchFamily="18" charset="0"/>
                                  <a:ea typeface="Cambria Math" panose="02040503050406030204" pitchFamily="18" charset="0"/>
                                </a:rPr>
                                <m:t>𝑟</m:t>
                              </m:r>
                            </m:sub>
                          </m:sSub>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𝜀</m:t>
                              </m:r>
                            </m:e>
                          </m:acc>
                        </m:num>
                        <m:den>
                          <m:sSup>
                            <m:sSupPr>
                              <m:ctrlPr>
                                <a:rPr lang="de-CH" i="1">
                                  <a:latin typeface="Cambria Math" panose="02040503050406030204" pitchFamily="18" charset="0"/>
                                </a:rPr>
                              </m:ctrlPr>
                            </m:sSupPr>
                            <m:e>
                              <m:r>
                                <a:rPr lang="de-CH" i="1">
                                  <a:latin typeface="Cambria Math" panose="02040503050406030204" pitchFamily="18" charset="0"/>
                                </a:rPr>
                                <m:t>𝑐</m:t>
                              </m:r>
                            </m:e>
                            <m:sup>
                              <m:r>
                                <a:rPr lang="de-CH" i="1">
                                  <a:latin typeface="Cambria Math" panose="02040503050406030204" pitchFamily="18" charset="0"/>
                                </a:rPr>
                                <m:t>2</m:t>
                              </m:r>
                            </m:sup>
                          </m:sSup>
                        </m:den>
                      </m:f>
                      <m:f>
                        <m:fPr>
                          <m:ctrlPr>
                            <a:rPr lang="en-US" i="1" smtClean="0">
                              <a:latin typeface="Cambria Math" panose="02040503050406030204" pitchFamily="18" charset="0"/>
                              <a:ea typeface="Cambria Math" panose="02040503050406030204" pitchFamily="18" charset="0"/>
                            </a:rPr>
                          </m:ctrlPr>
                        </m:fPr>
                        <m:num>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de-CH" b="0" i="1" smtClean="0">
                                  <a:latin typeface="Cambria Math" panose="02040503050406030204" pitchFamily="18" charset="0"/>
                                  <a:ea typeface="Cambria Math" panose="02040503050406030204" pitchFamily="18" charset="0"/>
                                </a:rPr>
                                <m:t>2</m:t>
                              </m:r>
                            </m:sup>
                          </m:sSup>
                          <m:acc>
                            <m:accPr>
                              <m:chr m:val="⃗"/>
                              <m:ctrlPr>
                                <a:rPr lang="en-US" i="1">
                                  <a:latin typeface="Cambria Math" panose="02040503050406030204" pitchFamily="18" charset="0"/>
                                </a:rPr>
                              </m:ctrlPr>
                            </m:accPr>
                            <m:e>
                              <m:r>
                                <a:rPr lang="de-CH" b="0" i="1" smtClean="0">
                                  <a:latin typeface="Cambria Math" panose="02040503050406030204" pitchFamily="18" charset="0"/>
                                </a:rPr>
                                <m:t>𝐻</m:t>
                              </m:r>
                            </m:e>
                          </m:acc>
                        </m:num>
                        <m:den>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de-CH" b="0" i="1" smtClean="0">
                                  <a:latin typeface="Cambria Math" panose="02040503050406030204" pitchFamily="18" charset="0"/>
                                  <a:ea typeface="Cambria Math" panose="02040503050406030204" pitchFamily="18" charset="0"/>
                                </a:rPr>
                                <m:t>𝑡</m:t>
                              </m:r>
                            </m:e>
                            <m:sup>
                              <m:r>
                                <a:rPr lang="de-CH" b="0" i="1" smtClean="0">
                                  <a:latin typeface="Cambria Math" panose="02040503050406030204" pitchFamily="18" charset="0"/>
                                  <a:ea typeface="Cambria Math" panose="02040503050406030204" pitchFamily="18" charset="0"/>
                                </a:rPr>
                                <m:t>2</m:t>
                              </m:r>
                            </m:sup>
                          </m:sSup>
                        </m:den>
                      </m:f>
                    </m:oMath>
                  </m:oMathPara>
                </a14:m>
                <a:endParaRPr lang="en-US" dirty="0"/>
              </a:p>
            </p:txBody>
          </p:sp>
        </mc:Choice>
        <mc:Fallback xmlns="">
          <p:sp>
            <p:nvSpPr>
              <p:cNvPr id="11" name="Rechteck 10"/>
              <p:cNvSpPr>
                <a:spLocks noRot="1" noChangeAspect="1" noMove="1" noResize="1" noEditPoints="1" noAdjustHandles="1" noChangeArrowheads="1" noChangeShapeType="1" noTextEdit="1"/>
              </p:cNvSpPr>
              <p:nvPr/>
            </p:nvSpPr>
            <p:spPr>
              <a:xfrm>
                <a:off x="4956772" y="1282862"/>
                <a:ext cx="1655646" cy="682559"/>
              </a:xfrm>
              <a:prstGeom prst="rect">
                <a:avLst/>
              </a:prstGeom>
              <a:blipFill>
                <a:blip r:embed="rId5"/>
                <a:stretch>
                  <a:fillRect/>
                </a:stretch>
              </a:blipFill>
            </p:spPr>
            <p:txBody>
              <a:bodyPr/>
              <a:lstStyle/>
              <a:p>
                <a:r>
                  <a:rPr lang="de-CH">
                    <a:noFill/>
                  </a:rPr>
                  <a:t> </a:t>
                </a:r>
              </a:p>
            </p:txBody>
          </p:sp>
        </mc:Fallback>
      </mc:AlternateContent>
      <p:sp>
        <p:nvSpPr>
          <p:cNvPr id="12" name="Textfeld 11"/>
          <p:cNvSpPr txBox="1"/>
          <p:nvPr/>
        </p:nvSpPr>
        <p:spPr>
          <a:xfrm>
            <a:off x="891962" y="2257867"/>
            <a:ext cx="598241" cy="369332"/>
          </a:xfrm>
          <a:prstGeom prst="rect">
            <a:avLst/>
          </a:prstGeom>
          <a:noFill/>
        </p:spPr>
        <p:txBody>
          <a:bodyPr wrap="none" rtlCol="0">
            <a:spAutoFit/>
          </a:bodyPr>
          <a:lstStyle/>
          <a:p>
            <a:r>
              <a:rPr lang="de-CH" i="1" dirty="0" err="1"/>
              <a:t>with</a:t>
            </a:r>
            <a:endParaRPr lang="en-US" i="1" dirty="0"/>
          </a:p>
        </p:txBody>
      </p:sp>
      <mc:AlternateContent xmlns:mc="http://schemas.openxmlformats.org/markup-compatibility/2006" xmlns:a14="http://schemas.microsoft.com/office/drawing/2010/main">
        <mc:Choice Requires="a14">
          <p:sp>
            <p:nvSpPr>
              <p:cNvPr id="2" name="Rechteck 1"/>
              <p:cNvSpPr/>
              <p:nvPr/>
            </p:nvSpPr>
            <p:spPr>
              <a:xfrm>
                <a:off x="1527025" y="2134852"/>
                <a:ext cx="2801984" cy="6766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panose="02040503050406030204" pitchFamily="18" charset="0"/>
                        </a:rPr>
                        <m:t>𝑐</m:t>
                      </m:r>
                      <m:r>
                        <a:rPr lang="de-CH" b="0" i="1" smtClean="0">
                          <a:latin typeface="Cambria Math" panose="02040503050406030204" pitchFamily="18" charset="0"/>
                        </a:rPr>
                        <m:t>=</m:t>
                      </m:r>
                      <m:f>
                        <m:fPr>
                          <m:ctrlPr>
                            <a:rPr lang="de-CH" b="0" i="1" smtClean="0">
                              <a:latin typeface="Cambria Math" panose="02040503050406030204" pitchFamily="18" charset="0"/>
                            </a:rPr>
                          </m:ctrlPr>
                        </m:fPr>
                        <m:num>
                          <m:r>
                            <a:rPr lang="de-CH" b="0" i="1" smtClean="0">
                              <a:latin typeface="Cambria Math" panose="02040503050406030204" pitchFamily="18" charset="0"/>
                            </a:rPr>
                            <m:t>1</m:t>
                          </m:r>
                        </m:num>
                        <m:den>
                          <m:rad>
                            <m:radPr>
                              <m:degHide m:val="on"/>
                              <m:ctrlPr>
                                <a:rPr lang="de-CH" b="0" i="1" smtClean="0">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0</m:t>
                                  </m:r>
                                </m:sub>
                              </m:sSub>
                            </m:e>
                          </m:rad>
                        </m:den>
                      </m:f>
                      <m:r>
                        <a:rPr lang="de-CH" i="1">
                          <a:latin typeface="Cambria Math" panose="02040503050406030204" pitchFamily="18" charset="0"/>
                          <a:ea typeface="Cambria Math" panose="02040503050406030204" pitchFamily="18" charset="0"/>
                        </a:rPr>
                        <m:t>≈</m:t>
                      </m:r>
                      <m:r>
                        <a:rPr lang="de-CH" b="0" i="1" smtClean="0">
                          <a:latin typeface="Cambria Math" panose="02040503050406030204" pitchFamily="18" charset="0"/>
                          <a:ea typeface="Cambria Math" panose="02040503050406030204" pitchFamily="18" charset="0"/>
                        </a:rPr>
                        <m:t>3∙</m:t>
                      </m:r>
                      <m:sSup>
                        <m:sSupPr>
                          <m:ctrlPr>
                            <a:rPr lang="de-CH" b="0" i="1" smtClean="0">
                              <a:latin typeface="Cambria Math" panose="02040503050406030204" pitchFamily="18" charset="0"/>
                              <a:ea typeface="Cambria Math" panose="02040503050406030204" pitchFamily="18" charset="0"/>
                            </a:rPr>
                          </m:ctrlPr>
                        </m:sSupPr>
                        <m:e>
                          <m:r>
                            <a:rPr lang="de-CH" b="0" i="1" smtClean="0">
                              <a:latin typeface="Cambria Math" panose="02040503050406030204" pitchFamily="18" charset="0"/>
                              <a:ea typeface="Cambria Math" panose="02040503050406030204" pitchFamily="18" charset="0"/>
                            </a:rPr>
                            <m:t>10</m:t>
                          </m:r>
                        </m:e>
                        <m:sup>
                          <m:r>
                            <a:rPr lang="de-CH" b="0" i="1" smtClean="0">
                              <a:latin typeface="Cambria Math" panose="02040503050406030204" pitchFamily="18" charset="0"/>
                              <a:ea typeface="Cambria Math" panose="02040503050406030204" pitchFamily="18" charset="0"/>
                            </a:rPr>
                            <m:t>8</m:t>
                          </m:r>
                        </m:sup>
                      </m:sSup>
                      <m:r>
                        <a:rPr lang="de-CH" b="0" i="1" smtClean="0">
                          <a:latin typeface="Cambria Math" panose="02040503050406030204" pitchFamily="18" charset="0"/>
                          <a:ea typeface="Cambria Math" panose="02040503050406030204" pitchFamily="18" charset="0"/>
                        </a:rPr>
                        <m:t> </m:t>
                      </m:r>
                      <m:r>
                        <a:rPr lang="de-CH" b="0" i="1" smtClean="0">
                          <a:latin typeface="Cambria Math" panose="02040503050406030204" pitchFamily="18" charset="0"/>
                          <a:ea typeface="Cambria Math" panose="02040503050406030204" pitchFamily="18" charset="0"/>
                        </a:rPr>
                        <m:t>𝑚</m:t>
                      </m:r>
                      <m:sSup>
                        <m:sSupPr>
                          <m:ctrlPr>
                            <a:rPr lang="de-CH" b="0" i="1" smtClean="0">
                              <a:latin typeface="Cambria Math" panose="02040503050406030204" pitchFamily="18" charset="0"/>
                              <a:ea typeface="Cambria Math" panose="02040503050406030204" pitchFamily="18" charset="0"/>
                            </a:rPr>
                          </m:ctrlPr>
                        </m:sSupPr>
                        <m:e>
                          <m:r>
                            <a:rPr lang="de-CH" b="0" i="1" smtClean="0">
                              <a:latin typeface="Cambria Math" panose="02040503050406030204" pitchFamily="18" charset="0"/>
                              <a:ea typeface="Cambria Math" panose="02040503050406030204" pitchFamily="18" charset="0"/>
                            </a:rPr>
                            <m:t>𝑠</m:t>
                          </m:r>
                        </m:e>
                        <m:sup>
                          <m:r>
                            <a:rPr lang="de-CH" b="0" i="1" smtClean="0">
                              <a:latin typeface="Cambria Math" panose="02040503050406030204" pitchFamily="18" charset="0"/>
                              <a:ea typeface="Cambria Math" panose="02040503050406030204" pitchFamily="18" charset="0"/>
                            </a:rPr>
                            <m:t>−1</m:t>
                          </m:r>
                        </m:sup>
                      </m:sSup>
                    </m:oMath>
                  </m:oMathPara>
                </a14:m>
                <a:endParaRPr lang="en-US" dirty="0"/>
              </a:p>
            </p:txBody>
          </p:sp>
        </mc:Choice>
        <mc:Fallback xmlns="">
          <p:sp>
            <p:nvSpPr>
              <p:cNvPr id="2" name="Rechteck 1"/>
              <p:cNvSpPr>
                <a:spLocks noRot="1" noChangeAspect="1" noMove="1" noResize="1" noEditPoints="1" noAdjustHandles="1" noChangeArrowheads="1" noChangeShapeType="1" noTextEdit="1"/>
              </p:cNvSpPr>
              <p:nvPr/>
            </p:nvSpPr>
            <p:spPr>
              <a:xfrm>
                <a:off x="1527025" y="2134852"/>
                <a:ext cx="2801984" cy="676660"/>
              </a:xfrm>
              <a:prstGeom prst="rect">
                <a:avLst/>
              </a:prstGeom>
              <a:blipFill>
                <a:blip r:embed="rId6"/>
                <a:stretch>
                  <a:fillRect/>
                </a:stretch>
              </a:blipFill>
            </p:spPr>
            <p:txBody>
              <a:bodyPr/>
              <a:lstStyle/>
              <a:p>
                <a:r>
                  <a:rPr lang="de-CH">
                    <a:noFill/>
                  </a:rPr>
                  <a:t> </a:t>
                </a:r>
              </a:p>
            </p:txBody>
          </p:sp>
        </mc:Fallback>
      </mc:AlternateContent>
      <p:sp>
        <p:nvSpPr>
          <p:cNvPr id="13" name="Textfeld 12"/>
          <p:cNvSpPr txBox="1"/>
          <p:nvPr/>
        </p:nvSpPr>
        <p:spPr>
          <a:xfrm>
            <a:off x="891962" y="3082948"/>
            <a:ext cx="3056478" cy="369332"/>
          </a:xfrm>
          <a:prstGeom prst="rect">
            <a:avLst/>
          </a:prstGeom>
          <a:noFill/>
        </p:spPr>
        <p:txBody>
          <a:bodyPr wrap="none" rtlCol="0">
            <a:spAutoFit/>
          </a:bodyPr>
          <a:lstStyle/>
          <a:p>
            <a:r>
              <a:rPr lang="de-CH" i="1" dirty="0"/>
              <a:t>A </a:t>
            </a:r>
            <a:r>
              <a:rPr lang="de-CH" i="1" dirty="0" err="1"/>
              <a:t>solution</a:t>
            </a:r>
            <a:r>
              <a:rPr lang="de-CH" i="1" dirty="0"/>
              <a:t> </a:t>
            </a:r>
            <a:r>
              <a:rPr lang="de-CH" i="1" dirty="0" err="1"/>
              <a:t>for</a:t>
            </a:r>
            <a:r>
              <a:rPr lang="de-CH" i="1" dirty="0"/>
              <a:t> (10) </a:t>
            </a:r>
            <a:r>
              <a:rPr lang="de-CH" i="1" dirty="0" err="1"/>
              <a:t>is</a:t>
            </a:r>
            <a:r>
              <a:rPr lang="de-CH" i="1" dirty="0"/>
              <a:t>  </a:t>
            </a:r>
            <a:r>
              <a:rPr lang="de-CH" i="1" dirty="0" err="1"/>
              <a:t>given</a:t>
            </a:r>
            <a:r>
              <a:rPr lang="de-CH" i="1" dirty="0"/>
              <a:t> by: </a:t>
            </a:r>
            <a:endParaRPr lang="en-US" i="1" dirty="0"/>
          </a:p>
        </p:txBody>
      </p:sp>
      <p:sp>
        <p:nvSpPr>
          <p:cNvPr id="3" name="Rechteck 2"/>
          <p:cNvSpPr/>
          <p:nvPr/>
        </p:nvSpPr>
        <p:spPr>
          <a:xfrm>
            <a:off x="2576719" y="1503510"/>
            <a:ext cx="559769" cy="369332"/>
          </a:xfrm>
          <a:prstGeom prst="rect">
            <a:avLst/>
          </a:prstGeom>
        </p:spPr>
        <p:txBody>
          <a:bodyPr wrap="none">
            <a:spAutoFit/>
          </a:bodyPr>
          <a:lstStyle/>
          <a:p>
            <a:r>
              <a:rPr lang="de-CH" i="1" dirty="0"/>
              <a:t>(10)</a:t>
            </a:r>
            <a:endParaRPr lang="en-US" dirty="0"/>
          </a:p>
        </p:txBody>
      </p:sp>
      <p:sp>
        <p:nvSpPr>
          <p:cNvPr id="14" name="Rechteck 13"/>
          <p:cNvSpPr/>
          <p:nvPr/>
        </p:nvSpPr>
        <p:spPr>
          <a:xfrm>
            <a:off x="6768614" y="1506472"/>
            <a:ext cx="559769" cy="369332"/>
          </a:xfrm>
          <a:prstGeom prst="rect">
            <a:avLst/>
          </a:prstGeom>
        </p:spPr>
        <p:txBody>
          <a:bodyPr wrap="none">
            <a:spAutoFit/>
          </a:bodyPr>
          <a:lstStyle/>
          <a:p>
            <a:r>
              <a:rPr lang="de-CH" i="1" dirty="0"/>
              <a:t>(11)</a:t>
            </a:r>
            <a:endParaRPr lang="en-US" dirty="0"/>
          </a:p>
        </p:txBody>
      </p:sp>
      <mc:AlternateContent xmlns:mc="http://schemas.openxmlformats.org/markup-compatibility/2006" xmlns:a14="http://schemas.microsoft.com/office/drawing/2010/main">
        <mc:Choice Requires="a14">
          <p:sp>
            <p:nvSpPr>
              <p:cNvPr id="15" name="Rechteck 14"/>
              <p:cNvSpPr/>
              <p:nvPr/>
            </p:nvSpPr>
            <p:spPr>
              <a:xfrm>
                <a:off x="3955889" y="3036958"/>
                <a:ext cx="1828706" cy="4336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𝐸</m:t>
                          </m:r>
                        </m:e>
                      </m:acc>
                      <m:r>
                        <a:rPr lang="de-CH" b="0" i="1" smtClean="0">
                          <a:latin typeface="Cambria Math" panose="02040503050406030204" pitchFamily="18" charset="0"/>
                        </a:rPr>
                        <m:t>=</m:t>
                      </m:r>
                      <m:sSub>
                        <m:sSubPr>
                          <m:ctrlPr>
                            <a:rPr lang="de-CH" b="0"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de-CH" b="0" i="1" smtClean="0">
                              <a:latin typeface="Cambria Math" panose="02040503050406030204" pitchFamily="18" charset="0"/>
                            </a:rPr>
                            <m:t>0</m:t>
                          </m:r>
                        </m:sub>
                      </m:sSub>
                      <m:sSup>
                        <m:sSupPr>
                          <m:ctrlPr>
                            <a:rPr lang="de-CH" b="0" i="1" smtClean="0">
                              <a:latin typeface="Cambria Math" panose="02040503050406030204" pitchFamily="18" charset="0"/>
                            </a:rPr>
                          </m:ctrlPr>
                        </m:sSupPr>
                        <m:e>
                          <m:r>
                            <a:rPr lang="de-CH" b="0" i="1" smtClean="0">
                              <a:latin typeface="Cambria Math" panose="02040503050406030204" pitchFamily="18" charset="0"/>
                            </a:rPr>
                            <m:t>𝑒</m:t>
                          </m:r>
                        </m:e>
                        <m:sup>
                          <m:r>
                            <a:rPr lang="de-CH" b="0" i="1" smtClean="0">
                              <a:latin typeface="Cambria Math" panose="02040503050406030204" pitchFamily="18" charset="0"/>
                            </a:rPr>
                            <m:t>𝑖</m:t>
                          </m:r>
                          <m:r>
                            <a:rPr lang="de-CH"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𝓀</m:t>
                              </m:r>
                            </m:e>
                          </m:acc>
                          <m:acc>
                            <m:accPr>
                              <m:chr m:val="⃗"/>
                              <m:ctrlPr>
                                <a:rPr lang="en-US" i="1" smtClean="0">
                                  <a:latin typeface="Cambria Math" panose="02040503050406030204" pitchFamily="18" charset="0"/>
                                </a:rPr>
                              </m:ctrlPr>
                            </m:accPr>
                            <m:e>
                              <m:r>
                                <a:rPr lang="de-CH" b="0" i="1" smtClean="0">
                                  <a:latin typeface="Cambria Math" panose="02040503050406030204" pitchFamily="18" charset="0"/>
                                </a:rPr>
                                <m:t>𝑟</m:t>
                              </m:r>
                            </m:e>
                          </m:acc>
                          <m:r>
                            <a:rPr lang="de-CH" b="0" i="1" smtClean="0">
                              <a:latin typeface="Cambria Math" panose="02040503050406030204" pitchFamily="18" charset="0"/>
                            </a:rPr>
                            <m:t>−</m:t>
                          </m:r>
                          <m:r>
                            <a:rPr lang="el-GR" b="0" i="1" smtClean="0">
                              <a:latin typeface="Cambria Math" panose="02040503050406030204" pitchFamily="18" charset="0"/>
                            </a:rPr>
                            <m:t>𝜔</m:t>
                          </m:r>
                          <m:r>
                            <a:rPr lang="de-CH" b="0" i="1" smtClean="0">
                              <a:latin typeface="Cambria Math" panose="02040503050406030204" pitchFamily="18" charset="0"/>
                            </a:rPr>
                            <m:t>𝑡</m:t>
                          </m:r>
                          <m:r>
                            <a:rPr lang="de-CH" b="0" i="1" smtClean="0">
                              <a:latin typeface="Cambria Math" panose="02040503050406030204" pitchFamily="18" charset="0"/>
                            </a:rPr>
                            <m:t>)</m:t>
                          </m:r>
                        </m:sup>
                      </m:sSup>
                    </m:oMath>
                  </m:oMathPara>
                </a14:m>
                <a:endParaRPr lang="en-US" dirty="0"/>
              </a:p>
            </p:txBody>
          </p:sp>
        </mc:Choice>
        <mc:Fallback xmlns="">
          <p:sp>
            <p:nvSpPr>
              <p:cNvPr id="15" name="Rechteck 14"/>
              <p:cNvSpPr>
                <a:spLocks noRot="1" noChangeAspect="1" noMove="1" noResize="1" noEditPoints="1" noAdjustHandles="1" noChangeArrowheads="1" noChangeShapeType="1" noTextEdit="1"/>
              </p:cNvSpPr>
              <p:nvPr/>
            </p:nvSpPr>
            <p:spPr>
              <a:xfrm>
                <a:off x="3955889" y="3036958"/>
                <a:ext cx="1828706" cy="433645"/>
              </a:xfrm>
              <a:prstGeom prst="rect">
                <a:avLst/>
              </a:prstGeom>
              <a:blipFill>
                <a:blip r:embed="rId7"/>
                <a:stretch>
                  <a:fillRect t="-1408"/>
                </a:stretch>
              </a:blipFill>
            </p:spPr>
            <p:txBody>
              <a:bodyPr/>
              <a:lstStyle/>
              <a:p>
                <a:r>
                  <a:rPr lang="en-US">
                    <a:noFill/>
                  </a:rPr>
                  <a:t> </a:t>
                </a:r>
              </a:p>
            </p:txBody>
          </p:sp>
        </mc:Fallback>
      </mc:AlternateContent>
      <p:sp>
        <p:nvSpPr>
          <p:cNvPr id="17" name="Rechteck 16"/>
          <p:cNvSpPr/>
          <p:nvPr/>
        </p:nvSpPr>
        <p:spPr>
          <a:xfrm>
            <a:off x="5784595" y="3096978"/>
            <a:ext cx="2238498" cy="369332"/>
          </a:xfrm>
          <a:prstGeom prst="rect">
            <a:avLst/>
          </a:prstGeom>
        </p:spPr>
        <p:txBody>
          <a:bodyPr wrap="none">
            <a:spAutoFit/>
          </a:bodyPr>
          <a:lstStyle/>
          <a:p>
            <a:r>
              <a:rPr lang="de-CH" i="1" dirty="0"/>
              <a:t>and </a:t>
            </a:r>
            <a:r>
              <a:rPr lang="de-CH" i="1" dirty="0" err="1"/>
              <a:t>similarly</a:t>
            </a:r>
            <a:r>
              <a:rPr lang="de-CH" i="1" dirty="0"/>
              <a:t> </a:t>
            </a:r>
            <a:r>
              <a:rPr lang="de-CH" i="1" dirty="0" err="1"/>
              <a:t>for</a:t>
            </a:r>
            <a:r>
              <a:rPr lang="de-CH" i="1" dirty="0"/>
              <a:t> (11): </a:t>
            </a:r>
            <a:endParaRPr lang="en-US" dirty="0"/>
          </a:p>
        </p:txBody>
      </p:sp>
      <mc:AlternateContent xmlns:mc="http://schemas.openxmlformats.org/markup-compatibility/2006" xmlns:a14="http://schemas.microsoft.com/office/drawing/2010/main">
        <mc:Choice Requires="a14">
          <p:sp>
            <p:nvSpPr>
              <p:cNvPr id="18" name="Rechteck 17"/>
              <p:cNvSpPr/>
              <p:nvPr/>
            </p:nvSpPr>
            <p:spPr>
              <a:xfrm>
                <a:off x="7978466" y="3036957"/>
                <a:ext cx="3772315" cy="502445"/>
              </a:xfrm>
              <a:prstGeom prst="rect">
                <a:avLst/>
              </a:prstGeom>
            </p:spPr>
            <p:txBody>
              <a:bodyPr wrap="none">
                <a:spAutoFit/>
              </a:bodyPr>
              <a:lstStyle/>
              <a:p>
                <a14:m>
                  <m:oMath xmlns:m="http://schemas.openxmlformats.org/officeDocument/2006/math">
                    <m:acc>
                      <m:accPr>
                        <m:chr m:val="⃗"/>
                        <m:ctrlPr>
                          <a:rPr lang="en-US" i="1" smtClean="0">
                            <a:latin typeface="Cambria Math" panose="02040503050406030204" pitchFamily="18" charset="0"/>
                          </a:rPr>
                        </m:ctrlPr>
                      </m:accPr>
                      <m:e>
                        <m:r>
                          <a:rPr lang="de-CH" b="0" i="1" smtClean="0">
                            <a:latin typeface="Cambria Math" panose="02040503050406030204" pitchFamily="18" charset="0"/>
                          </a:rPr>
                          <m:t>𝐻</m:t>
                        </m:r>
                      </m:e>
                    </m:acc>
                    <m:r>
                      <a:rPr lang="de-CH" b="0" i="1" smtClean="0">
                        <a:latin typeface="Cambria Math" panose="02040503050406030204" pitchFamily="18" charset="0"/>
                      </a:rPr>
                      <m:t>=</m:t>
                    </m:r>
                    <m:sSub>
                      <m:sSubPr>
                        <m:ctrlPr>
                          <a:rPr lang="de-CH" i="1">
                            <a:latin typeface="Cambria Math" panose="02040503050406030204" pitchFamily="18" charset="0"/>
                          </a:rPr>
                        </m:ctrlPr>
                      </m:sSubPr>
                      <m:e>
                        <m:acc>
                          <m:accPr>
                            <m:chr m:val="⃗"/>
                            <m:ctrlPr>
                              <a:rPr lang="en-US" i="1">
                                <a:latin typeface="Cambria Math" panose="02040503050406030204" pitchFamily="18" charset="0"/>
                              </a:rPr>
                            </m:ctrlPr>
                          </m:accPr>
                          <m:e>
                            <m:r>
                              <a:rPr lang="de-CH" b="0" i="1" smtClean="0">
                                <a:latin typeface="Cambria Math" panose="02040503050406030204" pitchFamily="18" charset="0"/>
                              </a:rPr>
                              <m:t>𝐻</m:t>
                            </m:r>
                          </m:e>
                        </m:acc>
                      </m:e>
                      <m:sub>
                        <m:r>
                          <a:rPr lang="de-CH" i="1">
                            <a:latin typeface="Cambria Math" panose="02040503050406030204" pitchFamily="18" charset="0"/>
                          </a:rPr>
                          <m:t>0</m:t>
                        </m:r>
                      </m:sub>
                    </m:sSub>
                    <m:sSup>
                      <m:sSupPr>
                        <m:ctrlPr>
                          <a:rPr lang="de-CH" i="1">
                            <a:latin typeface="Cambria Math" panose="02040503050406030204" pitchFamily="18" charset="0"/>
                          </a:rPr>
                        </m:ctrlPr>
                      </m:sSupPr>
                      <m:e>
                        <m:r>
                          <a:rPr lang="de-CH" i="1">
                            <a:latin typeface="Cambria Math" panose="02040503050406030204" pitchFamily="18" charset="0"/>
                          </a:rPr>
                          <m:t>𝑒</m:t>
                        </m:r>
                      </m:e>
                      <m:sup>
                        <m:r>
                          <a:rPr lang="de-CH" i="1">
                            <a:latin typeface="Cambria Math" panose="02040503050406030204" pitchFamily="18" charset="0"/>
                          </a:rPr>
                          <m:t>𝑖</m:t>
                        </m:r>
                        <m:r>
                          <a:rPr lang="de-CH"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𝓀</m:t>
                            </m:r>
                          </m:e>
                        </m:acc>
                        <m:acc>
                          <m:accPr>
                            <m:chr m:val="⃗"/>
                            <m:ctrlPr>
                              <a:rPr lang="en-US" i="1">
                                <a:latin typeface="Cambria Math" panose="02040503050406030204" pitchFamily="18" charset="0"/>
                              </a:rPr>
                            </m:ctrlPr>
                          </m:accPr>
                          <m:e>
                            <m:r>
                              <a:rPr lang="de-CH" i="1">
                                <a:latin typeface="Cambria Math" panose="02040503050406030204" pitchFamily="18" charset="0"/>
                              </a:rPr>
                              <m:t>𝑟</m:t>
                            </m:r>
                          </m:e>
                        </m:acc>
                        <m:r>
                          <a:rPr lang="de-CH" i="1">
                            <a:latin typeface="Cambria Math" panose="02040503050406030204" pitchFamily="18" charset="0"/>
                          </a:rPr>
                          <m:t>−</m:t>
                        </m:r>
                        <m:r>
                          <a:rPr lang="el-GR" i="1">
                            <a:latin typeface="Cambria Math" panose="02040503050406030204" pitchFamily="18" charset="0"/>
                          </a:rPr>
                          <m:t>𝜔</m:t>
                        </m:r>
                        <m:r>
                          <a:rPr lang="de-CH" i="1">
                            <a:latin typeface="Cambria Math" panose="02040503050406030204" pitchFamily="18" charset="0"/>
                          </a:rPr>
                          <m:t>𝑡</m:t>
                        </m:r>
                        <m:r>
                          <a:rPr lang="de-CH" i="1">
                            <a:latin typeface="Cambria Math" panose="02040503050406030204" pitchFamily="18" charset="0"/>
                          </a:rPr>
                          <m:t>)</m:t>
                        </m:r>
                      </m:sup>
                    </m:sSup>
                  </m:oMath>
                </a14:m>
                <a:r>
                  <a:rPr lang="en-US" dirty="0"/>
                  <a:t> </a:t>
                </a:r>
                <a:r>
                  <a:rPr lang="en-US" i="1" dirty="0"/>
                  <a:t>with </a:t>
                </a:r>
                <a14:m>
                  <m:oMath xmlns:m="http://schemas.openxmlformats.org/officeDocument/2006/math">
                    <m:sSup>
                      <m:sSupPr>
                        <m:ctrlPr>
                          <a:rPr lang="en-US" i="1" smtClean="0">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𝓀</m:t>
                            </m:r>
                          </m:e>
                        </m:acc>
                      </m:e>
                      <m:sup>
                        <m:r>
                          <a:rPr lang="de-CH" b="0" i="1" smtClean="0">
                            <a:latin typeface="Cambria Math" panose="02040503050406030204" pitchFamily="18" charset="0"/>
                          </a:rPr>
                          <m:t>2</m:t>
                        </m:r>
                      </m:sup>
                    </m:sSup>
                    <m:r>
                      <a:rPr lang="de-CH" b="0" i="1" smtClean="0">
                        <a:latin typeface="Cambria Math" panose="02040503050406030204" pitchFamily="18" charset="0"/>
                      </a:rPr>
                      <m:t>=</m:t>
                    </m:r>
                    <m:f>
                      <m:fPr>
                        <m:ctrlPr>
                          <a:rPr lang="de-CH"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de-CH" i="1">
                                <a:latin typeface="Cambria Math" panose="02040503050406030204" pitchFamily="18" charset="0"/>
                                <a:ea typeface="Cambria Math" panose="02040503050406030204" pitchFamily="18" charset="0"/>
                              </a:rPr>
                              <m:t>𝑟</m:t>
                            </m:r>
                          </m:sub>
                        </m:sSub>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𝜀</m:t>
                            </m:r>
                          </m:e>
                        </m:acc>
                      </m:num>
                      <m:den>
                        <m:sSup>
                          <m:sSupPr>
                            <m:ctrlPr>
                              <a:rPr lang="de-CH" i="1">
                                <a:latin typeface="Cambria Math" panose="02040503050406030204" pitchFamily="18" charset="0"/>
                              </a:rPr>
                            </m:ctrlPr>
                          </m:sSupPr>
                          <m:e>
                            <m:r>
                              <a:rPr lang="de-CH" i="1">
                                <a:latin typeface="Cambria Math" panose="02040503050406030204" pitchFamily="18" charset="0"/>
                              </a:rPr>
                              <m:t>𝑐</m:t>
                            </m:r>
                          </m:e>
                          <m:sup>
                            <m:r>
                              <a:rPr lang="de-CH" i="1">
                                <a:latin typeface="Cambria Math" panose="02040503050406030204" pitchFamily="18" charset="0"/>
                              </a:rPr>
                              <m:t>2</m:t>
                            </m:r>
                          </m:sup>
                        </m:sSup>
                      </m:den>
                    </m:f>
                    <m:sSup>
                      <m:sSupPr>
                        <m:ctrlPr>
                          <a:rPr lang="de-CH" b="0" i="1" smtClean="0">
                            <a:latin typeface="Cambria Math" panose="02040503050406030204" pitchFamily="18" charset="0"/>
                          </a:rPr>
                        </m:ctrlPr>
                      </m:sSupPr>
                      <m:e>
                        <m:r>
                          <a:rPr lang="de-CH" b="0" i="1" smtClean="0">
                            <a:latin typeface="Cambria Math" panose="02040503050406030204" pitchFamily="18" charset="0"/>
                            <a:ea typeface="Cambria Math" panose="02040503050406030204" pitchFamily="18" charset="0"/>
                          </a:rPr>
                          <m:t>𝜔</m:t>
                        </m:r>
                      </m:e>
                      <m:sup>
                        <m:r>
                          <a:rPr lang="de-CH" b="0" i="1" smtClean="0">
                            <a:latin typeface="Cambria Math" panose="02040503050406030204" pitchFamily="18" charset="0"/>
                          </a:rPr>
                          <m:t>2</m:t>
                        </m:r>
                      </m:sup>
                    </m:sSup>
                  </m:oMath>
                </a14:m>
                <a:r>
                  <a:rPr lang="en-US" i="1" dirty="0"/>
                  <a:t>  </a:t>
                </a:r>
                <a:r>
                  <a:rPr lang="en-US" dirty="0"/>
                  <a:t> </a:t>
                </a:r>
              </a:p>
            </p:txBody>
          </p:sp>
        </mc:Choice>
        <mc:Fallback xmlns="">
          <p:sp>
            <p:nvSpPr>
              <p:cNvPr id="18" name="Rechteck 17"/>
              <p:cNvSpPr>
                <a:spLocks noRot="1" noChangeAspect="1" noMove="1" noResize="1" noEditPoints="1" noAdjustHandles="1" noChangeArrowheads="1" noChangeShapeType="1" noTextEdit="1"/>
              </p:cNvSpPr>
              <p:nvPr/>
            </p:nvSpPr>
            <p:spPr>
              <a:xfrm>
                <a:off x="7978466" y="3036957"/>
                <a:ext cx="3772315" cy="502445"/>
              </a:xfrm>
              <a:prstGeom prst="rect">
                <a:avLst/>
              </a:prstGeom>
              <a:blipFill>
                <a:blip r:embed="rId8"/>
                <a:stretch>
                  <a:fillRect t="-12048" b="-6024"/>
                </a:stretch>
              </a:blipFill>
            </p:spPr>
            <p:txBody>
              <a:bodyPr/>
              <a:lstStyle/>
              <a:p>
                <a:r>
                  <a:rPr lang="en-US">
                    <a:noFill/>
                  </a:rPr>
                  <a:t> </a:t>
                </a:r>
              </a:p>
            </p:txBody>
          </p:sp>
        </mc:Fallback>
      </mc:AlternateContent>
      <p:sp>
        <p:nvSpPr>
          <p:cNvPr id="21" name="Textfeld 20"/>
          <p:cNvSpPr txBox="1"/>
          <p:nvPr/>
        </p:nvSpPr>
        <p:spPr>
          <a:xfrm>
            <a:off x="851828" y="3944188"/>
            <a:ext cx="4744632" cy="369332"/>
          </a:xfrm>
          <a:prstGeom prst="rect">
            <a:avLst/>
          </a:prstGeom>
          <a:noFill/>
        </p:spPr>
        <p:txBody>
          <a:bodyPr wrap="none" rtlCol="0">
            <a:spAutoFit/>
          </a:bodyPr>
          <a:lstStyle/>
          <a:p>
            <a:r>
              <a:rPr lang="de-CH" i="1" dirty="0" err="1"/>
              <a:t>Applying</a:t>
            </a:r>
            <a:r>
              <a:rPr lang="de-CH" i="1" dirty="0"/>
              <a:t> </a:t>
            </a:r>
            <a:r>
              <a:rPr lang="de-CH" i="1" dirty="0" err="1"/>
              <a:t>solutions</a:t>
            </a:r>
            <a:r>
              <a:rPr lang="de-CH" i="1" dirty="0"/>
              <a:t> (11) to  (6) and (7) </a:t>
            </a:r>
            <a:r>
              <a:rPr lang="de-CH" i="1" dirty="0" err="1"/>
              <a:t>we</a:t>
            </a:r>
            <a:r>
              <a:rPr lang="de-CH" i="1" dirty="0"/>
              <a:t> </a:t>
            </a:r>
            <a:r>
              <a:rPr lang="de-CH" i="1" dirty="0" err="1"/>
              <a:t>obtain</a:t>
            </a:r>
            <a:r>
              <a:rPr lang="de-CH" i="1" dirty="0"/>
              <a:t>: </a:t>
            </a:r>
            <a:endParaRPr lang="en-US" i="1" dirty="0"/>
          </a:p>
        </p:txBody>
      </p:sp>
      <mc:AlternateContent xmlns:mc="http://schemas.openxmlformats.org/markup-compatibility/2006" xmlns:a14="http://schemas.microsoft.com/office/drawing/2010/main">
        <mc:Choice Requires="a14">
          <p:sp>
            <p:nvSpPr>
              <p:cNvPr id="22" name="Rechteck 21"/>
              <p:cNvSpPr/>
              <p:nvPr/>
            </p:nvSpPr>
            <p:spPr>
              <a:xfrm>
                <a:off x="5784595" y="3918907"/>
                <a:ext cx="1634037" cy="4122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𝓀</m:t>
                          </m:r>
                        </m:e>
                      </m:acc>
                      <m:acc>
                        <m:accPr>
                          <m:chr m:val="⃗"/>
                          <m:ctrlPr>
                            <a:rPr lang="en-US" i="1" smtClean="0">
                              <a:latin typeface="Cambria Math" panose="02040503050406030204" pitchFamily="18" charset="0"/>
                            </a:rPr>
                          </m:ctrlPr>
                        </m:accPr>
                        <m:e>
                          <m:r>
                            <a:rPr lang="en-US" i="1">
                              <a:latin typeface="Cambria Math" panose="02040503050406030204" pitchFamily="18" charset="0"/>
                            </a:rPr>
                            <m:t>𝐸</m:t>
                          </m:r>
                        </m:e>
                      </m:acc>
                      <m:r>
                        <a:rPr lang="de-CH"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𝓀</m:t>
                          </m:r>
                        </m:e>
                      </m:acc>
                      <m:acc>
                        <m:accPr>
                          <m:chr m:val="⃗"/>
                          <m:ctrlPr>
                            <a:rPr lang="en-US" i="1">
                              <a:latin typeface="Cambria Math" panose="02040503050406030204" pitchFamily="18" charset="0"/>
                            </a:rPr>
                          </m:ctrlPr>
                        </m:accPr>
                        <m:e>
                          <m:r>
                            <a:rPr lang="de-CH" b="0" i="1" smtClean="0">
                              <a:latin typeface="Cambria Math" panose="02040503050406030204" pitchFamily="18" charset="0"/>
                            </a:rPr>
                            <m:t>𝐻</m:t>
                          </m:r>
                        </m:e>
                      </m:acc>
                      <m:r>
                        <a:rPr lang="de-CH" b="0" i="1" smtClean="0">
                          <a:latin typeface="Cambria Math" panose="02040503050406030204" pitchFamily="18" charset="0"/>
                        </a:rPr>
                        <m:t>=0</m:t>
                      </m:r>
                    </m:oMath>
                  </m:oMathPara>
                </a14:m>
                <a:endParaRPr lang="en-US" dirty="0"/>
              </a:p>
            </p:txBody>
          </p:sp>
        </mc:Choice>
        <mc:Fallback xmlns="">
          <p:sp>
            <p:nvSpPr>
              <p:cNvPr id="22" name="Rechteck 21"/>
              <p:cNvSpPr>
                <a:spLocks noRot="1" noChangeAspect="1" noMove="1" noResize="1" noEditPoints="1" noAdjustHandles="1" noChangeArrowheads="1" noChangeShapeType="1" noTextEdit="1"/>
              </p:cNvSpPr>
              <p:nvPr/>
            </p:nvSpPr>
            <p:spPr>
              <a:xfrm>
                <a:off x="5784595" y="3918907"/>
                <a:ext cx="1634037" cy="412292"/>
              </a:xfrm>
              <a:prstGeom prst="rect">
                <a:avLst/>
              </a:prstGeom>
              <a:blipFill>
                <a:blip r:embed="rId9"/>
                <a:stretch>
                  <a:fillRect t="-22388"/>
                </a:stretch>
              </a:blipFill>
            </p:spPr>
            <p:txBody>
              <a:bodyPr/>
              <a:lstStyle/>
              <a:p>
                <a:r>
                  <a:rPr lang="en-US">
                    <a:noFill/>
                  </a:rPr>
                  <a:t> </a:t>
                </a:r>
              </a:p>
            </p:txBody>
          </p:sp>
        </mc:Fallback>
      </mc:AlternateContent>
      <p:sp>
        <p:nvSpPr>
          <p:cNvPr id="24" name="Rechteck 23"/>
          <p:cNvSpPr/>
          <p:nvPr/>
        </p:nvSpPr>
        <p:spPr>
          <a:xfrm>
            <a:off x="7606767" y="3940410"/>
            <a:ext cx="3999932" cy="646331"/>
          </a:xfrm>
          <a:prstGeom prst="rect">
            <a:avLst/>
          </a:prstGeom>
        </p:spPr>
        <p:txBody>
          <a:bodyPr wrap="square">
            <a:spAutoFit/>
          </a:bodyPr>
          <a:lstStyle/>
          <a:p>
            <a:r>
              <a:rPr lang="de-CH" i="1" dirty="0"/>
              <a:t>i.e. </a:t>
            </a:r>
            <a:r>
              <a:rPr lang="de-CH" i="1" dirty="0" err="1"/>
              <a:t>electric</a:t>
            </a:r>
            <a:r>
              <a:rPr lang="de-CH" i="1" dirty="0"/>
              <a:t> and </a:t>
            </a:r>
            <a:r>
              <a:rPr lang="de-CH" i="1" dirty="0" err="1"/>
              <a:t>magentic</a:t>
            </a:r>
            <a:r>
              <a:rPr lang="de-CH" i="1" dirty="0"/>
              <a:t> </a:t>
            </a:r>
            <a:r>
              <a:rPr lang="de-CH" i="1" dirty="0" err="1"/>
              <a:t>fields</a:t>
            </a:r>
            <a:r>
              <a:rPr lang="de-CH" i="1" dirty="0"/>
              <a:t> </a:t>
            </a:r>
            <a:r>
              <a:rPr lang="de-CH" i="1" dirty="0" err="1"/>
              <a:t>are</a:t>
            </a:r>
            <a:r>
              <a:rPr lang="de-CH" i="1" dirty="0"/>
              <a:t> </a:t>
            </a:r>
            <a:r>
              <a:rPr lang="de-CH" i="1" dirty="0" err="1"/>
              <a:t>perpendicular</a:t>
            </a:r>
            <a:r>
              <a:rPr lang="de-CH" i="1" dirty="0"/>
              <a:t> to the </a:t>
            </a:r>
            <a:r>
              <a:rPr lang="de-CH" i="1" dirty="0" err="1"/>
              <a:t>wavevector</a:t>
            </a:r>
            <a:endParaRPr lang="en-US" dirty="0"/>
          </a:p>
        </p:txBody>
      </p:sp>
      <mc:AlternateContent xmlns:mc="http://schemas.openxmlformats.org/markup-compatibility/2006" xmlns:a14="http://schemas.microsoft.com/office/drawing/2010/main">
        <mc:Choice Requires="a14">
          <p:sp>
            <p:nvSpPr>
              <p:cNvPr id="25" name="Textfeld 24"/>
              <p:cNvSpPr txBox="1"/>
              <p:nvPr/>
            </p:nvSpPr>
            <p:spPr>
              <a:xfrm>
                <a:off x="869539" y="4787474"/>
                <a:ext cx="6016455" cy="433645"/>
              </a:xfrm>
              <a:prstGeom prst="rect">
                <a:avLst/>
              </a:prstGeom>
              <a:noFill/>
            </p:spPr>
            <p:txBody>
              <a:bodyPr wrap="none" rtlCol="0">
                <a:spAutoFit/>
              </a:bodyPr>
              <a:lstStyle/>
              <a:p>
                <a:r>
                  <a:rPr lang="de-CH" i="1" dirty="0" err="1"/>
                  <a:t>Inserting</a:t>
                </a:r>
                <a:r>
                  <a:rPr lang="de-CH" i="1"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𝐸</m:t>
                        </m:r>
                      </m:e>
                    </m:acc>
                    <m:r>
                      <a:rPr lang="de-CH" i="1">
                        <a:latin typeface="Cambria Math" panose="02040503050406030204" pitchFamily="18" charset="0"/>
                      </a:rPr>
                      <m:t>=</m:t>
                    </m:r>
                    <m:sSub>
                      <m:sSubPr>
                        <m:ctrlPr>
                          <a:rPr lang="de-CH"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de-CH" i="1">
                            <a:latin typeface="Cambria Math" panose="02040503050406030204" pitchFamily="18" charset="0"/>
                          </a:rPr>
                          <m:t>0</m:t>
                        </m:r>
                      </m:sub>
                    </m:sSub>
                    <m:sSup>
                      <m:sSupPr>
                        <m:ctrlPr>
                          <a:rPr lang="de-CH" i="1">
                            <a:latin typeface="Cambria Math" panose="02040503050406030204" pitchFamily="18" charset="0"/>
                          </a:rPr>
                        </m:ctrlPr>
                      </m:sSupPr>
                      <m:e>
                        <m:r>
                          <a:rPr lang="de-CH" i="1">
                            <a:latin typeface="Cambria Math" panose="02040503050406030204" pitchFamily="18" charset="0"/>
                          </a:rPr>
                          <m:t>𝑒</m:t>
                        </m:r>
                      </m:e>
                      <m:sup>
                        <m:r>
                          <a:rPr lang="de-CH" i="1">
                            <a:latin typeface="Cambria Math" panose="02040503050406030204" pitchFamily="18" charset="0"/>
                          </a:rPr>
                          <m:t>𝑖</m:t>
                        </m:r>
                        <m:r>
                          <a:rPr lang="de-CH"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𝓀</m:t>
                            </m:r>
                          </m:e>
                        </m:acc>
                        <m:acc>
                          <m:accPr>
                            <m:chr m:val="⃗"/>
                            <m:ctrlPr>
                              <a:rPr lang="en-US" i="1">
                                <a:latin typeface="Cambria Math" panose="02040503050406030204" pitchFamily="18" charset="0"/>
                              </a:rPr>
                            </m:ctrlPr>
                          </m:accPr>
                          <m:e>
                            <m:r>
                              <a:rPr lang="de-CH" i="1">
                                <a:latin typeface="Cambria Math" panose="02040503050406030204" pitchFamily="18" charset="0"/>
                              </a:rPr>
                              <m:t>𝑟</m:t>
                            </m:r>
                          </m:e>
                        </m:acc>
                        <m:r>
                          <a:rPr lang="de-CH" i="1">
                            <a:latin typeface="Cambria Math" panose="02040503050406030204" pitchFamily="18" charset="0"/>
                          </a:rPr>
                          <m:t>−</m:t>
                        </m:r>
                        <m:r>
                          <a:rPr lang="el-GR" i="1">
                            <a:latin typeface="Cambria Math" panose="02040503050406030204" pitchFamily="18" charset="0"/>
                          </a:rPr>
                          <m:t>𝜔</m:t>
                        </m:r>
                        <m:r>
                          <a:rPr lang="de-CH" i="1">
                            <a:latin typeface="Cambria Math" panose="02040503050406030204" pitchFamily="18" charset="0"/>
                          </a:rPr>
                          <m:t>𝑡</m:t>
                        </m:r>
                        <m:r>
                          <a:rPr lang="de-CH" i="1">
                            <a:latin typeface="Cambria Math" panose="02040503050406030204" pitchFamily="18" charset="0"/>
                          </a:rPr>
                          <m:t>)</m:t>
                        </m:r>
                      </m:sup>
                    </m:sSup>
                  </m:oMath>
                </a14:m>
                <a:r>
                  <a:rPr lang="de-CH" i="1" dirty="0"/>
                  <a:t> and </a:t>
                </a:r>
                <a14:m>
                  <m:oMath xmlns:m="http://schemas.openxmlformats.org/officeDocument/2006/math">
                    <m:acc>
                      <m:accPr>
                        <m:chr m:val="⃗"/>
                        <m:ctrlPr>
                          <a:rPr lang="en-US" i="1">
                            <a:latin typeface="Cambria Math" panose="02040503050406030204" pitchFamily="18" charset="0"/>
                          </a:rPr>
                        </m:ctrlPr>
                      </m:accPr>
                      <m:e>
                        <m:r>
                          <a:rPr lang="de-CH" i="1">
                            <a:latin typeface="Cambria Math" panose="02040503050406030204" pitchFamily="18" charset="0"/>
                          </a:rPr>
                          <m:t>𝐻</m:t>
                        </m:r>
                      </m:e>
                    </m:acc>
                    <m:r>
                      <a:rPr lang="de-CH" i="1">
                        <a:latin typeface="Cambria Math" panose="02040503050406030204" pitchFamily="18" charset="0"/>
                      </a:rPr>
                      <m:t>=</m:t>
                    </m:r>
                    <m:sSub>
                      <m:sSubPr>
                        <m:ctrlPr>
                          <a:rPr lang="de-CH" i="1">
                            <a:latin typeface="Cambria Math" panose="02040503050406030204" pitchFamily="18" charset="0"/>
                          </a:rPr>
                        </m:ctrlPr>
                      </m:sSubPr>
                      <m:e>
                        <m:acc>
                          <m:accPr>
                            <m:chr m:val="⃗"/>
                            <m:ctrlPr>
                              <a:rPr lang="en-US" i="1">
                                <a:latin typeface="Cambria Math" panose="02040503050406030204" pitchFamily="18" charset="0"/>
                              </a:rPr>
                            </m:ctrlPr>
                          </m:accPr>
                          <m:e>
                            <m:r>
                              <a:rPr lang="de-CH" i="1">
                                <a:latin typeface="Cambria Math" panose="02040503050406030204" pitchFamily="18" charset="0"/>
                              </a:rPr>
                              <m:t>𝐻</m:t>
                            </m:r>
                          </m:e>
                        </m:acc>
                      </m:e>
                      <m:sub>
                        <m:r>
                          <a:rPr lang="de-CH" i="1">
                            <a:latin typeface="Cambria Math" panose="02040503050406030204" pitchFamily="18" charset="0"/>
                          </a:rPr>
                          <m:t>0</m:t>
                        </m:r>
                      </m:sub>
                    </m:sSub>
                    <m:sSup>
                      <m:sSupPr>
                        <m:ctrlPr>
                          <a:rPr lang="de-CH" i="1">
                            <a:latin typeface="Cambria Math" panose="02040503050406030204" pitchFamily="18" charset="0"/>
                          </a:rPr>
                        </m:ctrlPr>
                      </m:sSupPr>
                      <m:e>
                        <m:r>
                          <a:rPr lang="de-CH" i="1">
                            <a:latin typeface="Cambria Math" panose="02040503050406030204" pitchFamily="18" charset="0"/>
                          </a:rPr>
                          <m:t>𝑒</m:t>
                        </m:r>
                      </m:e>
                      <m:sup>
                        <m:r>
                          <a:rPr lang="de-CH" i="1">
                            <a:latin typeface="Cambria Math" panose="02040503050406030204" pitchFamily="18" charset="0"/>
                          </a:rPr>
                          <m:t>𝑖</m:t>
                        </m:r>
                        <m:r>
                          <a:rPr lang="de-CH"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𝓀</m:t>
                            </m:r>
                          </m:e>
                        </m:acc>
                        <m:acc>
                          <m:accPr>
                            <m:chr m:val="⃗"/>
                            <m:ctrlPr>
                              <a:rPr lang="en-US" i="1">
                                <a:latin typeface="Cambria Math" panose="02040503050406030204" pitchFamily="18" charset="0"/>
                              </a:rPr>
                            </m:ctrlPr>
                          </m:accPr>
                          <m:e>
                            <m:r>
                              <a:rPr lang="de-CH" i="1">
                                <a:latin typeface="Cambria Math" panose="02040503050406030204" pitchFamily="18" charset="0"/>
                              </a:rPr>
                              <m:t>𝑟</m:t>
                            </m:r>
                          </m:e>
                        </m:acc>
                        <m:r>
                          <a:rPr lang="de-CH" i="1">
                            <a:latin typeface="Cambria Math" panose="02040503050406030204" pitchFamily="18" charset="0"/>
                          </a:rPr>
                          <m:t>−</m:t>
                        </m:r>
                        <m:r>
                          <a:rPr lang="el-GR" i="1">
                            <a:latin typeface="Cambria Math" panose="02040503050406030204" pitchFamily="18" charset="0"/>
                          </a:rPr>
                          <m:t>𝜔</m:t>
                        </m:r>
                        <m:r>
                          <a:rPr lang="de-CH" i="1">
                            <a:latin typeface="Cambria Math" panose="02040503050406030204" pitchFamily="18" charset="0"/>
                          </a:rPr>
                          <m:t>𝑡</m:t>
                        </m:r>
                        <m:r>
                          <a:rPr lang="de-CH" i="1">
                            <a:latin typeface="Cambria Math" panose="02040503050406030204" pitchFamily="18" charset="0"/>
                          </a:rPr>
                          <m:t>)</m:t>
                        </m:r>
                      </m:sup>
                    </m:sSup>
                  </m:oMath>
                </a14:m>
                <a:r>
                  <a:rPr lang="de-CH" i="1" dirty="0"/>
                  <a:t> in (9) </a:t>
                </a:r>
                <a:r>
                  <a:rPr lang="de-CH" i="1" dirty="0" err="1"/>
                  <a:t>we</a:t>
                </a:r>
                <a:r>
                  <a:rPr lang="de-CH" i="1" dirty="0"/>
                  <a:t> </a:t>
                </a:r>
                <a:r>
                  <a:rPr lang="de-CH" i="1" dirty="0" err="1"/>
                  <a:t>get</a:t>
                </a:r>
                <a:r>
                  <a:rPr lang="de-CH" i="1" dirty="0"/>
                  <a:t>:</a:t>
                </a:r>
                <a:endParaRPr lang="en-US" i="1" dirty="0"/>
              </a:p>
            </p:txBody>
          </p:sp>
        </mc:Choice>
        <mc:Fallback xmlns="">
          <p:sp>
            <p:nvSpPr>
              <p:cNvPr id="25" name="Textfeld 24"/>
              <p:cNvSpPr txBox="1">
                <a:spLocks noRot="1" noChangeAspect="1" noMove="1" noResize="1" noEditPoints="1" noAdjustHandles="1" noChangeArrowheads="1" noChangeShapeType="1" noTextEdit="1"/>
              </p:cNvSpPr>
              <p:nvPr/>
            </p:nvSpPr>
            <p:spPr>
              <a:xfrm>
                <a:off x="869539" y="4787474"/>
                <a:ext cx="6016455" cy="433645"/>
              </a:xfrm>
              <a:prstGeom prst="rect">
                <a:avLst/>
              </a:prstGeom>
              <a:blipFill>
                <a:blip r:embed="rId10"/>
                <a:stretch>
                  <a:fillRect l="-912" t="-1408" r="-203" b="-225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hteck 25"/>
              <p:cNvSpPr/>
              <p:nvPr/>
            </p:nvSpPr>
            <p:spPr>
              <a:xfrm>
                <a:off x="1424915" y="5383154"/>
                <a:ext cx="2113592" cy="4122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𝓀</m:t>
                          </m:r>
                        </m:e>
                      </m:acc>
                      <m:r>
                        <a:rPr lang="en-US" i="1" smtClean="0">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de-CH" i="1">
                              <a:latin typeface="Cambria Math" panose="02040503050406030204" pitchFamily="18" charset="0"/>
                            </a:rPr>
                            <m:t>0</m:t>
                          </m:r>
                        </m:sub>
                      </m:sSub>
                      <m:r>
                        <a:rPr lang="de-CH"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de-CH" i="1">
                              <a:latin typeface="Cambria Math" panose="02040503050406030204" pitchFamily="18" charset="0"/>
                              <a:ea typeface="Cambria Math" panose="02040503050406030204" pitchFamily="18" charset="0"/>
                            </a:rPr>
                            <m:t>𝑟</m:t>
                          </m:r>
                        </m:sub>
                      </m:sSub>
                      <m:sSub>
                        <m:sSubPr>
                          <m:ctrlPr>
                            <a:rPr lang="de-CH" i="1">
                              <a:latin typeface="Cambria Math" panose="02040503050406030204" pitchFamily="18" charset="0"/>
                            </a:rPr>
                          </m:ctrlPr>
                        </m:sSubPr>
                        <m:e>
                          <m:r>
                            <a:rPr lang="de-CH" i="1" smtClean="0">
                              <a:latin typeface="Cambria Math" panose="02040503050406030204" pitchFamily="18" charset="0"/>
                              <a:ea typeface="Cambria Math" panose="02040503050406030204" pitchFamily="18" charset="0"/>
                            </a:rPr>
                            <m:t>𝜔</m:t>
                          </m:r>
                          <m:acc>
                            <m:accPr>
                              <m:chr m:val="⃗"/>
                              <m:ctrlPr>
                                <a:rPr lang="en-US" i="1">
                                  <a:latin typeface="Cambria Math" panose="02040503050406030204" pitchFamily="18" charset="0"/>
                                </a:rPr>
                              </m:ctrlPr>
                            </m:accPr>
                            <m:e>
                              <m:r>
                                <a:rPr lang="de-CH" i="1">
                                  <a:latin typeface="Cambria Math" panose="02040503050406030204" pitchFamily="18" charset="0"/>
                                </a:rPr>
                                <m:t>𝐻</m:t>
                              </m:r>
                            </m:e>
                          </m:acc>
                        </m:e>
                        <m:sub>
                          <m:r>
                            <a:rPr lang="de-CH" i="1">
                              <a:latin typeface="Cambria Math" panose="02040503050406030204" pitchFamily="18" charset="0"/>
                            </a:rPr>
                            <m:t>0</m:t>
                          </m:r>
                        </m:sub>
                      </m:sSub>
                    </m:oMath>
                  </m:oMathPara>
                </a14:m>
                <a:endParaRPr lang="en-US" dirty="0"/>
              </a:p>
            </p:txBody>
          </p:sp>
        </mc:Choice>
        <mc:Fallback xmlns="">
          <p:sp>
            <p:nvSpPr>
              <p:cNvPr id="26" name="Rechteck 25"/>
              <p:cNvSpPr>
                <a:spLocks noRot="1" noChangeAspect="1" noMove="1" noResize="1" noEditPoints="1" noAdjustHandles="1" noChangeArrowheads="1" noChangeShapeType="1" noTextEdit="1"/>
              </p:cNvSpPr>
              <p:nvPr/>
            </p:nvSpPr>
            <p:spPr>
              <a:xfrm>
                <a:off x="1424915" y="5383154"/>
                <a:ext cx="2113592" cy="412292"/>
              </a:xfrm>
              <a:prstGeom prst="rect">
                <a:avLst/>
              </a:prstGeom>
              <a:blipFill>
                <a:blip r:embed="rId11"/>
                <a:stretch>
                  <a:fillRect t="-22059" b="-2941"/>
                </a:stretch>
              </a:blipFill>
            </p:spPr>
            <p:txBody>
              <a:bodyPr/>
              <a:lstStyle/>
              <a:p>
                <a:r>
                  <a:rPr lang="en-US">
                    <a:noFill/>
                  </a:rPr>
                  <a:t> </a:t>
                </a:r>
              </a:p>
            </p:txBody>
          </p:sp>
        </mc:Fallback>
      </mc:AlternateContent>
      <p:grpSp>
        <p:nvGrpSpPr>
          <p:cNvPr id="19" name="Gruppieren 18"/>
          <p:cNvGrpSpPr/>
          <p:nvPr/>
        </p:nvGrpSpPr>
        <p:grpSpPr>
          <a:xfrm>
            <a:off x="7494554" y="4914658"/>
            <a:ext cx="4084673" cy="1638300"/>
            <a:chOff x="6184228" y="4889469"/>
            <a:chExt cx="4084673" cy="1638300"/>
          </a:xfrm>
        </p:grpSpPr>
        <p:pic>
          <p:nvPicPr>
            <p:cNvPr id="27" name="Picture 2" descr="Electromagnetic Spectrum - japanistry.com"/>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84228" y="4889469"/>
              <a:ext cx="3810000" cy="16383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Rechteck 15"/>
                <p:cNvSpPr/>
                <p:nvPr/>
              </p:nvSpPr>
              <p:spPr>
                <a:xfrm>
                  <a:off x="9862764" y="5770257"/>
                  <a:ext cx="406137" cy="4122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𝓀</m:t>
                            </m:r>
                          </m:e>
                        </m:acc>
                      </m:oMath>
                    </m:oMathPara>
                  </a14:m>
                  <a:endParaRPr lang="en-US" dirty="0"/>
                </a:p>
              </p:txBody>
            </p:sp>
          </mc:Choice>
          <mc:Fallback xmlns="">
            <p:sp>
              <p:nvSpPr>
                <p:cNvPr id="16" name="Rechteck 15"/>
                <p:cNvSpPr>
                  <a:spLocks noRot="1" noChangeAspect="1" noMove="1" noResize="1" noEditPoints="1" noAdjustHandles="1" noChangeArrowheads="1" noChangeShapeType="1" noTextEdit="1"/>
                </p:cNvSpPr>
                <p:nvPr/>
              </p:nvSpPr>
              <p:spPr>
                <a:xfrm>
                  <a:off x="9862764" y="5770257"/>
                  <a:ext cx="406137" cy="412292"/>
                </a:xfrm>
                <a:prstGeom prst="rect">
                  <a:avLst/>
                </a:prstGeom>
                <a:blipFill>
                  <a:blip r:embed="rId13"/>
                  <a:stretch>
                    <a:fillRect t="-22388" r="-33333"/>
                  </a:stretch>
                </a:blipFill>
              </p:spPr>
              <p:txBody>
                <a:bodyPr/>
                <a:lstStyle/>
                <a:p>
                  <a:r>
                    <a:rPr lang="de-CH">
                      <a:noFill/>
                    </a:rPr>
                    <a:t> </a:t>
                  </a:r>
                </a:p>
              </p:txBody>
            </p:sp>
          </mc:Fallback>
        </mc:AlternateContent>
      </p:grpSp>
      <p:sp>
        <p:nvSpPr>
          <p:cNvPr id="28" name="Textfeld 27"/>
          <p:cNvSpPr txBox="1"/>
          <p:nvPr/>
        </p:nvSpPr>
        <p:spPr>
          <a:xfrm>
            <a:off x="891962" y="5826275"/>
            <a:ext cx="6513065" cy="369332"/>
          </a:xfrm>
          <a:prstGeom prst="rect">
            <a:avLst/>
          </a:prstGeom>
          <a:noFill/>
        </p:spPr>
        <p:txBody>
          <a:bodyPr wrap="none" rtlCol="0">
            <a:spAutoFit/>
          </a:bodyPr>
          <a:lstStyle/>
          <a:p>
            <a:r>
              <a:rPr lang="de-CH" i="1" dirty="0"/>
              <a:t>and </a:t>
            </a:r>
            <a:r>
              <a:rPr lang="de-CH" i="1" dirty="0" err="1"/>
              <a:t>similarly</a:t>
            </a:r>
            <a:r>
              <a:rPr lang="de-CH" i="1" dirty="0"/>
              <a:t> </a:t>
            </a:r>
            <a:r>
              <a:rPr lang="de-CH" i="1" dirty="0" err="1"/>
              <a:t>when</a:t>
            </a:r>
            <a:r>
              <a:rPr lang="de-CH" i="1" dirty="0"/>
              <a:t> </a:t>
            </a:r>
            <a:r>
              <a:rPr lang="de-CH" i="1" dirty="0" err="1"/>
              <a:t>inserting</a:t>
            </a:r>
            <a:r>
              <a:rPr lang="de-CH" i="1" dirty="0"/>
              <a:t> the </a:t>
            </a:r>
            <a:r>
              <a:rPr lang="de-CH" i="1" dirty="0" err="1"/>
              <a:t>solutions</a:t>
            </a:r>
            <a:r>
              <a:rPr lang="de-CH" i="1" dirty="0"/>
              <a:t> of the </a:t>
            </a:r>
            <a:r>
              <a:rPr lang="de-CH" i="1" dirty="0" err="1"/>
              <a:t>wave</a:t>
            </a:r>
            <a:r>
              <a:rPr lang="de-CH" i="1" dirty="0"/>
              <a:t> </a:t>
            </a:r>
            <a:r>
              <a:rPr lang="de-CH" i="1" dirty="0" err="1"/>
              <a:t>equ</a:t>
            </a:r>
            <a:r>
              <a:rPr lang="de-CH" i="1" dirty="0"/>
              <a:t>. </a:t>
            </a:r>
            <a:r>
              <a:rPr lang="de-CH" i="1" dirty="0" err="1"/>
              <a:t>Into</a:t>
            </a:r>
            <a:r>
              <a:rPr lang="de-CH" i="1" dirty="0"/>
              <a:t> (8’):</a:t>
            </a:r>
            <a:endParaRPr lang="en-US" i="1" dirty="0"/>
          </a:p>
        </p:txBody>
      </p:sp>
      <mc:AlternateContent xmlns:mc="http://schemas.openxmlformats.org/markup-compatibility/2006" xmlns:a14="http://schemas.microsoft.com/office/drawing/2010/main">
        <mc:Choice Requires="a14">
          <p:sp>
            <p:nvSpPr>
              <p:cNvPr id="29" name="Rechteck 28"/>
              <p:cNvSpPr/>
              <p:nvPr/>
            </p:nvSpPr>
            <p:spPr>
              <a:xfrm>
                <a:off x="1406028" y="6275922"/>
                <a:ext cx="1970539" cy="4122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𝓀</m:t>
                          </m:r>
                        </m:e>
                      </m:acc>
                      <m:r>
                        <a:rPr lang="en-US" i="1" smtClean="0">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rPr>
                          </m:ctrlPr>
                        </m:sSubPr>
                        <m:e>
                          <m:acc>
                            <m:accPr>
                              <m:chr m:val="⃗"/>
                              <m:ctrlPr>
                                <a:rPr lang="en-US" i="1">
                                  <a:latin typeface="Cambria Math" panose="02040503050406030204" pitchFamily="18" charset="0"/>
                                </a:rPr>
                              </m:ctrlPr>
                            </m:accPr>
                            <m:e>
                              <m:r>
                                <a:rPr lang="de-CH" b="0" i="1" smtClean="0">
                                  <a:latin typeface="Cambria Math" panose="02040503050406030204" pitchFamily="18" charset="0"/>
                                </a:rPr>
                                <m:t>𝐻</m:t>
                              </m:r>
                            </m:e>
                          </m:acc>
                        </m:e>
                        <m:sub>
                          <m:r>
                            <a:rPr lang="de-CH" i="1">
                              <a:latin typeface="Cambria Math" panose="02040503050406030204" pitchFamily="18" charset="0"/>
                            </a:rPr>
                            <m:t>0</m:t>
                          </m:r>
                        </m:sub>
                      </m:sSub>
                      <m:r>
                        <a:rPr lang="de-CH" b="0" i="1" smtClean="0">
                          <a:latin typeface="Cambria Math" panose="02040503050406030204" pitchFamily="18" charset="0"/>
                        </a:rPr>
                        <m:t>=</m:t>
                      </m:r>
                      <m:sSub>
                        <m:sSubPr>
                          <m:ctrlPr>
                            <a:rPr lang="de-CH"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0</m:t>
                              </m:r>
                            </m:sub>
                          </m:sSub>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𝜀</m:t>
                              </m:r>
                            </m:e>
                          </m:acc>
                          <m:r>
                            <a:rPr lang="en-US" i="1" smtClean="0">
                              <a:latin typeface="Cambria Math" panose="02040503050406030204" pitchFamily="18" charset="0"/>
                              <a:ea typeface="Cambria Math" panose="02040503050406030204" pitchFamily="18" charset="0"/>
                            </a:rPr>
                            <m:t>𝜔</m:t>
                          </m:r>
                          <m:acc>
                            <m:accPr>
                              <m:chr m:val="⃗"/>
                              <m:ctrlPr>
                                <a:rPr lang="en-US" i="1">
                                  <a:latin typeface="Cambria Math" panose="02040503050406030204" pitchFamily="18" charset="0"/>
                                </a:rPr>
                              </m:ctrlPr>
                            </m:accPr>
                            <m:e>
                              <m:r>
                                <a:rPr lang="de-CH" b="0" i="1" smtClean="0">
                                  <a:latin typeface="Cambria Math" panose="02040503050406030204" pitchFamily="18" charset="0"/>
                                </a:rPr>
                                <m:t>𝐸</m:t>
                              </m:r>
                            </m:e>
                          </m:acc>
                        </m:e>
                        <m:sub>
                          <m:r>
                            <a:rPr lang="de-CH" i="1">
                              <a:latin typeface="Cambria Math" panose="02040503050406030204" pitchFamily="18" charset="0"/>
                            </a:rPr>
                            <m:t>0</m:t>
                          </m:r>
                        </m:sub>
                      </m:sSub>
                    </m:oMath>
                  </m:oMathPara>
                </a14:m>
                <a:endParaRPr lang="en-US" dirty="0"/>
              </a:p>
            </p:txBody>
          </p:sp>
        </mc:Choice>
        <mc:Fallback xmlns="">
          <p:sp>
            <p:nvSpPr>
              <p:cNvPr id="29" name="Rechteck 28"/>
              <p:cNvSpPr>
                <a:spLocks noRot="1" noChangeAspect="1" noMove="1" noResize="1" noEditPoints="1" noAdjustHandles="1" noChangeArrowheads="1" noChangeShapeType="1" noTextEdit="1"/>
              </p:cNvSpPr>
              <p:nvPr/>
            </p:nvSpPr>
            <p:spPr>
              <a:xfrm>
                <a:off x="1406028" y="6275922"/>
                <a:ext cx="1970539" cy="412292"/>
              </a:xfrm>
              <a:prstGeom prst="rect">
                <a:avLst/>
              </a:prstGeom>
              <a:blipFill>
                <a:blip r:embed="rId14"/>
                <a:stretch>
                  <a:fillRect t="-223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hteck 19"/>
              <p:cNvSpPr/>
              <p:nvPr/>
            </p:nvSpPr>
            <p:spPr>
              <a:xfrm>
                <a:off x="8436113" y="517997"/>
                <a:ext cx="2141740" cy="404663"/>
              </a:xfrm>
              <a:prstGeom prst="rect">
                <a:avLst/>
              </a:prstGeom>
            </p:spPr>
            <p:txBody>
              <a:bodyPr wrap="none">
                <a:spAutoFit/>
              </a:bodyPr>
              <a:lstStyle/>
              <a:p>
                <a:r>
                  <a:rPr lang="en-US" i="1" dirty="0"/>
                  <a:t>Note: </a:t>
                </a:r>
                <a14:m>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m:t>
                        </m:r>
                      </m:e>
                    </m:acc>
                  </m:oMath>
                </a14:m>
                <a:r>
                  <a:rPr lang="en-US" dirty="0"/>
                  <a:t>=</a:t>
                </a:r>
                <a14:m>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m:t>
                        </m:r>
                      </m:e>
                    </m:acc>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m:t>
                        </m:r>
                      </m:e>
                    </m:acc>
                    <m:r>
                      <a:rPr lang="de-CH" b="0" i="0" smtClean="0">
                        <a:latin typeface="Cambria Math" panose="02040503050406030204" pitchFamily="18" charset="0"/>
                        <a:ea typeface="Cambria Math" panose="02040503050406030204" pitchFamily="18" charset="0"/>
                      </a:rPr>
                      <m:t>−</m:t>
                    </m:r>
                    <m:r>
                      <a:rPr lang="de-CH"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20" name="Rechteck 19"/>
              <p:cNvSpPr>
                <a:spLocks noRot="1" noChangeAspect="1" noMove="1" noResize="1" noEditPoints="1" noAdjustHandles="1" noChangeArrowheads="1" noChangeShapeType="1" noTextEdit="1"/>
              </p:cNvSpPr>
              <p:nvPr/>
            </p:nvSpPr>
            <p:spPr>
              <a:xfrm>
                <a:off x="8436113" y="517997"/>
                <a:ext cx="2141740" cy="404663"/>
              </a:xfrm>
              <a:prstGeom prst="rect">
                <a:avLst/>
              </a:prstGeom>
              <a:blipFill>
                <a:blip r:embed="rId15"/>
                <a:stretch>
                  <a:fillRect l="-2564" b="-24242"/>
                </a:stretch>
              </a:blipFill>
            </p:spPr>
            <p:txBody>
              <a:bodyPr/>
              <a:lstStyle/>
              <a:p>
                <a:r>
                  <a:rPr lang="en-US">
                    <a:noFill/>
                  </a:rPr>
                  <a:t> </a:t>
                </a:r>
              </a:p>
            </p:txBody>
          </p:sp>
        </mc:Fallback>
      </mc:AlternateContent>
      <p:sp>
        <p:nvSpPr>
          <p:cNvPr id="30" name="Textfeld 29"/>
          <p:cNvSpPr txBox="1"/>
          <p:nvPr/>
        </p:nvSpPr>
        <p:spPr>
          <a:xfrm>
            <a:off x="4503842" y="2257867"/>
            <a:ext cx="1861367" cy="369332"/>
          </a:xfrm>
          <a:prstGeom prst="rect">
            <a:avLst/>
          </a:prstGeom>
          <a:noFill/>
        </p:spPr>
        <p:txBody>
          <a:bodyPr wrap="square" rtlCol="0">
            <a:spAutoFit/>
          </a:bodyPr>
          <a:lstStyle/>
          <a:p>
            <a:r>
              <a:rPr lang="de-CH" i="1" dirty="0"/>
              <a:t>(</a:t>
            </a:r>
            <a:r>
              <a:rPr lang="de-CH" i="1" dirty="0" err="1"/>
              <a:t>vacuum</a:t>
            </a:r>
            <a:r>
              <a:rPr lang="de-CH" i="1" dirty="0"/>
              <a:t>)</a:t>
            </a:r>
            <a:endParaRPr lang="en-US" i="1" dirty="0"/>
          </a:p>
        </p:txBody>
      </p:sp>
    </p:spTree>
    <p:extLst>
      <p:ext uri="{BB962C8B-B14F-4D97-AF65-F5344CB8AC3E}">
        <p14:creationId xmlns:p14="http://schemas.microsoft.com/office/powerpoint/2010/main" val="2206165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feld 3"/>
              <p:cNvSpPr txBox="1"/>
              <p:nvPr/>
            </p:nvSpPr>
            <p:spPr>
              <a:xfrm>
                <a:off x="882536" y="2028361"/>
                <a:ext cx="5570371" cy="426848"/>
              </a:xfrm>
              <a:prstGeom prst="rect">
                <a:avLst/>
              </a:prstGeom>
              <a:noFill/>
            </p:spPr>
            <p:txBody>
              <a:bodyPr wrap="none" rtlCol="0">
                <a:spAutoFit/>
              </a:bodyPr>
              <a:lstStyle/>
              <a:p>
                <a:r>
                  <a:rPr lang="en-US" i="1" dirty="0"/>
                  <a:t>Inserting solution of the in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𝐸</m:t>
                        </m:r>
                      </m:e>
                    </m:acc>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𝑘</m:t>
                            </m:r>
                          </m:e>
                        </m:acc>
                        <m:acc>
                          <m:accPr>
                            <m:chr m:val="⃗"/>
                            <m:ctrlPr>
                              <a:rPr lang="en-US" i="1">
                                <a:latin typeface="Cambria Math" panose="02040503050406030204" pitchFamily="18" charset="0"/>
                              </a:rPr>
                            </m:ctrlPr>
                          </m:accPr>
                          <m:e>
                            <m:r>
                              <a:rPr lang="en-US" i="1">
                                <a:latin typeface="Cambria Math" panose="02040503050406030204" pitchFamily="18" charset="0"/>
                              </a:rPr>
                              <m:t>𝑟</m:t>
                            </m:r>
                          </m:e>
                        </m:acc>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sup>
                    </m:sSup>
                    <m:r>
                      <a:rPr lang="en-US" b="0" i="0" smtClean="0">
                        <a:latin typeface="Cambria Math" panose="02040503050406030204" pitchFamily="18" charset="0"/>
                      </a:rPr>
                      <m:t> </m:t>
                    </m:r>
                  </m:oMath>
                </a14:m>
                <a:r>
                  <a:rPr lang="en-US" i="1" dirty="0"/>
                  <a:t>one obtains : </a:t>
                </a:r>
              </a:p>
            </p:txBody>
          </p:sp>
        </mc:Choice>
        <mc:Fallback xmlns="">
          <p:sp>
            <p:nvSpPr>
              <p:cNvPr id="4" name="Textfeld 3"/>
              <p:cNvSpPr txBox="1">
                <a:spLocks noRot="1" noChangeAspect="1" noMove="1" noResize="1" noEditPoints="1" noAdjustHandles="1" noChangeArrowheads="1" noChangeShapeType="1" noTextEdit="1"/>
              </p:cNvSpPr>
              <p:nvPr/>
            </p:nvSpPr>
            <p:spPr>
              <a:xfrm>
                <a:off x="882536" y="2028361"/>
                <a:ext cx="5570371" cy="426848"/>
              </a:xfrm>
              <a:prstGeom prst="rect">
                <a:avLst/>
              </a:prstGeom>
              <a:blipFill>
                <a:blip r:embed="rId2"/>
                <a:stretch>
                  <a:fillRect l="-985" t="-2857" b="-2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hteck 4"/>
              <p:cNvSpPr/>
              <p:nvPr/>
            </p:nvSpPr>
            <p:spPr>
              <a:xfrm>
                <a:off x="6348712" y="1917689"/>
                <a:ext cx="1335429"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𝓀</m:t>
                          </m:r>
                        </m:e>
                        <m:sup>
                          <m:r>
                            <a:rPr lang="en-US" i="1">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𝜔</m:t>
                              </m:r>
                            </m:e>
                            <m:sup>
                              <m:r>
                                <a:rPr lang="en-US" i="1">
                                  <a:latin typeface="Cambria Math" panose="02040503050406030204" pitchFamily="18" charset="0"/>
                                  <a:ea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𝑟</m:t>
                          </m:r>
                        </m:sub>
                      </m:sSub>
                    </m:oMath>
                  </m:oMathPara>
                </a14:m>
                <a:endParaRPr lang="en-US" dirty="0"/>
              </a:p>
            </p:txBody>
          </p:sp>
        </mc:Choice>
        <mc:Fallback xmlns="">
          <p:sp>
            <p:nvSpPr>
              <p:cNvPr id="5" name="Rechteck 4"/>
              <p:cNvSpPr>
                <a:spLocks noRot="1" noChangeAspect="1" noMove="1" noResize="1" noEditPoints="1" noAdjustHandles="1" noChangeArrowheads="1" noChangeShapeType="1" noTextEdit="1"/>
              </p:cNvSpPr>
              <p:nvPr/>
            </p:nvSpPr>
            <p:spPr>
              <a:xfrm>
                <a:off x="6348712" y="1917689"/>
                <a:ext cx="1335429" cy="648191"/>
              </a:xfrm>
              <a:prstGeom prst="rect">
                <a:avLst/>
              </a:prstGeom>
              <a:blipFill>
                <a:blip r:embed="rId3"/>
                <a:stretch>
                  <a:fillRect/>
                </a:stretch>
              </a:blipFill>
            </p:spPr>
            <p:txBody>
              <a:bodyPr/>
              <a:lstStyle/>
              <a:p>
                <a:r>
                  <a:rPr lang="en-US">
                    <a:noFill/>
                  </a:rPr>
                  <a:t> </a:t>
                </a:r>
              </a:p>
            </p:txBody>
          </p:sp>
        </mc:Fallback>
      </mc:AlternateContent>
      <p:sp>
        <p:nvSpPr>
          <p:cNvPr id="6" name="Textfeld 5"/>
          <p:cNvSpPr txBox="1"/>
          <p:nvPr/>
        </p:nvSpPr>
        <p:spPr>
          <a:xfrm>
            <a:off x="882536" y="628495"/>
            <a:ext cx="6561412" cy="369332"/>
          </a:xfrm>
          <a:prstGeom prst="rect">
            <a:avLst/>
          </a:prstGeom>
          <a:noFill/>
        </p:spPr>
        <p:txBody>
          <a:bodyPr wrap="none" rtlCol="0">
            <a:spAutoFit/>
          </a:bodyPr>
          <a:lstStyle/>
          <a:p>
            <a:r>
              <a:rPr lang="en-US" i="1" dirty="0"/>
              <a:t>From (10) we see that the speed of  light in a non-absorbing solid is : </a:t>
            </a:r>
          </a:p>
        </p:txBody>
      </p:sp>
      <mc:AlternateContent xmlns:mc="http://schemas.openxmlformats.org/markup-compatibility/2006" xmlns:a14="http://schemas.microsoft.com/office/drawing/2010/main">
        <mc:Choice Requires="a14">
          <p:sp>
            <p:nvSpPr>
              <p:cNvPr id="7" name="Rechteck 6"/>
              <p:cNvSpPr/>
              <p:nvPr/>
            </p:nvSpPr>
            <p:spPr>
              <a:xfrm>
                <a:off x="882536" y="1252533"/>
                <a:ext cx="1632435" cy="506805"/>
              </a:xfrm>
              <a:prstGeom prst="rect">
                <a:avLst/>
              </a:prstGeom>
            </p:spPr>
            <p:txBody>
              <a:bodyPr wrap="none">
                <a:spAutoFit/>
              </a:bodyPr>
              <a:lstStyle/>
              <a:p>
                <a:r>
                  <a:rPr lang="en-US" dirty="0"/>
                  <a:t>c’</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𝑐</m:t>
                        </m:r>
                      </m:num>
                      <m:den>
                        <m:rad>
                          <m:radPr>
                            <m:degHide m:val="on"/>
                            <m:ctrlPr>
                              <a:rPr lang="en-US" i="1" smtClean="0">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𝑟</m:t>
                                </m:r>
                              </m:sub>
                            </m:sSub>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𝑟</m:t>
                                </m:r>
                              </m:sub>
                            </m:sSub>
                          </m:e>
                        </m:rad>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smtClean="0">
                            <a:latin typeface="Cambria Math" panose="02040503050406030204" pitchFamily="18" charset="0"/>
                          </a:rPr>
                          <m:t>𝑐</m:t>
                        </m:r>
                      </m:num>
                      <m:den>
                        <m:rad>
                          <m:radPr>
                            <m:degHide m:val="on"/>
                            <m:ctrlPr>
                              <a:rPr lang="en-US" i="1">
                                <a:latin typeface="Cambria Math" panose="02040503050406030204" pitchFamily="18" charset="0"/>
                              </a:rPr>
                            </m:ctrlPr>
                          </m:radPr>
                          <m:deg/>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𝑟</m:t>
                                </m:r>
                              </m:sub>
                            </m:sSub>
                          </m:e>
                        </m:rad>
                      </m:den>
                    </m:f>
                  </m:oMath>
                </a14:m>
                <a:endParaRPr lang="en-US" dirty="0"/>
              </a:p>
            </p:txBody>
          </p:sp>
        </mc:Choice>
        <mc:Fallback xmlns="">
          <p:sp>
            <p:nvSpPr>
              <p:cNvPr id="7" name="Rechteck 6"/>
              <p:cNvSpPr>
                <a:spLocks noRot="1" noChangeAspect="1" noMove="1" noResize="1" noEditPoints="1" noAdjustHandles="1" noChangeArrowheads="1" noChangeShapeType="1" noTextEdit="1"/>
              </p:cNvSpPr>
              <p:nvPr/>
            </p:nvSpPr>
            <p:spPr>
              <a:xfrm>
                <a:off x="882536" y="1252533"/>
                <a:ext cx="1632435" cy="506805"/>
              </a:xfrm>
              <a:prstGeom prst="rect">
                <a:avLst/>
              </a:prstGeom>
              <a:blipFill>
                <a:blip r:embed="rId4"/>
                <a:stretch>
                  <a:fillRect l="-3358"/>
                </a:stretch>
              </a:blipFill>
            </p:spPr>
            <p:txBody>
              <a:bodyPr/>
              <a:lstStyle/>
              <a:p>
                <a:r>
                  <a:rPr lang="en-US">
                    <a:noFill/>
                  </a:rPr>
                  <a:t> </a:t>
                </a:r>
              </a:p>
            </p:txBody>
          </p:sp>
        </mc:Fallback>
      </mc:AlternateContent>
      <p:sp>
        <p:nvSpPr>
          <p:cNvPr id="10" name="Textfeld 9"/>
          <p:cNvSpPr txBox="1"/>
          <p:nvPr/>
        </p:nvSpPr>
        <p:spPr>
          <a:xfrm>
            <a:off x="2730266" y="1321269"/>
            <a:ext cx="2143536" cy="369332"/>
          </a:xfrm>
          <a:prstGeom prst="rect">
            <a:avLst/>
          </a:prstGeom>
          <a:noFill/>
        </p:spPr>
        <p:txBody>
          <a:bodyPr wrap="none" rtlCol="0">
            <a:spAutoFit/>
          </a:bodyPr>
          <a:lstStyle/>
          <a:p>
            <a:r>
              <a:rPr lang="en-US" i="1" dirty="0"/>
              <a:t>non magnetic solids.</a:t>
            </a:r>
          </a:p>
        </p:txBody>
      </p:sp>
      <mc:AlternateContent xmlns:mc="http://schemas.openxmlformats.org/markup-compatibility/2006" xmlns:a14="http://schemas.microsoft.com/office/drawing/2010/main">
        <mc:Choice Requires="a14">
          <p:sp>
            <p:nvSpPr>
              <p:cNvPr id="11" name="Rechteck 10"/>
              <p:cNvSpPr/>
              <p:nvPr/>
            </p:nvSpPr>
            <p:spPr>
              <a:xfrm>
                <a:off x="5287921" y="1321269"/>
                <a:ext cx="1033937" cy="3703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𝑟</m:t>
                              </m:r>
                            </m:sub>
                          </m:sSub>
                        </m:e>
                      </m:rad>
                    </m:oMath>
                  </m:oMathPara>
                </a14:m>
                <a:endParaRPr lang="en-US" dirty="0"/>
              </a:p>
            </p:txBody>
          </p:sp>
        </mc:Choice>
        <mc:Fallback xmlns="">
          <p:sp>
            <p:nvSpPr>
              <p:cNvPr id="11" name="Rechteck 10"/>
              <p:cNvSpPr>
                <a:spLocks noRot="1" noChangeAspect="1" noMove="1" noResize="1" noEditPoints="1" noAdjustHandles="1" noChangeArrowheads="1" noChangeShapeType="1" noTextEdit="1"/>
              </p:cNvSpPr>
              <p:nvPr/>
            </p:nvSpPr>
            <p:spPr>
              <a:xfrm>
                <a:off x="5287921" y="1321269"/>
                <a:ext cx="1033937" cy="370358"/>
              </a:xfrm>
              <a:prstGeom prst="rect">
                <a:avLst/>
              </a:prstGeom>
              <a:blipFill>
                <a:blip r:embed="rId5"/>
                <a:stretch>
                  <a:fillRect/>
                </a:stretch>
              </a:blipFill>
            </p:spPr>
            <p:txBody>
              <a:bodyPr/>
              <a:lstStyle/>
              <a:p>
                <a:r>
                  <a:rPr lang="en-US">
                    <a:noFill/>
                  </a:rPr>
                  <a:t> </a:t>
                </a:r>
              </a:p>
            </p:txBody>
          </p:sp>
        </mc:Fallback>
      </mc:AlternateContent>
      <p:sp>
        <p:nvSpPr>
          <p:cNvPr id="12" name="Textfeld 11"/>
          <p:cNvSpPr txBox="1"/>
          <p:nvPr/>
        </p:nvSpPr>
        <p:spPr>
          <a:xfrm>
            <a:off x="6661244" y="1321269"/>
            <a:ext cx="2601803" cy="369332"/>
          </a:xfrm>
          <a:prstGeom prst="rect">
            <a:avLst/>
          </a:prstGeom>
          <a:noFill/>
        </p:spPr>
        <p:txBody>
          <a:bodyPr wrap="none" rtlCol="0">
            <a:spAutoFit/>
          </a:bodyPr>
          <a:lstStyle/>
          <a:p>
            <a:r>
              <a:rPr lang="en-US" i="1" dirty="0"/>
              <a:t>is the real refractive index</a:t>
            </a:r>
          </a:p>
        </p:txBody>
      </p:sp>
      <mc:AlternateContent xmlns:mc="http://schemas.openxmlformats.org/markup-compatibility/2006" xmlns:a14="http://schemas.microsoft.com/office/drawing/2010/main">
        <mc:Choice Requires="a14">
          <p:sp>
            <p:nvSpPr>
              <p:cNvPr id="13" name="Textfeld 12"/>
              <p:cNvSpPr txBox="1"/>
              <p:nvPr/>
            </p:nvSpPr>
            <p:spPr>
              <a:xfrm>
                <a:off x="882536" y="2943993"/>
                <a:ext cx="7348422" cy="369332"/>
              </a:xfrm>
              <a:prstGeom prst="rect">
                <a:avLst/>
              </a:prstGeom>
              <a:noFill/>
            </p:spPr>
            <p:txBody>
              <a:bodyPr wrap="none" rtlCol="0">
                <a:spAutoFit/>
              </a:bodyPr>
              <a:lstStyle/>
              <a:p>
                <a:r>
                  <a:rPr lang="en-US" i="1" dirty="0"/>
                  <a:t>In absorbing media, we can proceed in analogy </a:t>
                </a:r>
                <a:r>
                  <a:rPr lang="en-US" i="1"/>
                  <a:t>(non-magnetic </a:t>
                </a:r>
                <a:r>
                  <a:rPr lang="en-US" i="1" dirty="0"/>
                  <a:t>solids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𝑟</m:t>
                        </m:r>
                      </m:sub>
                    </m:sSub>
                    <m:r>
                      <a:rPr lang="en-US" b="0" i="1" smtClean="0">
                        <a:latin typeface="Cambria Math" panose="02040503050406030204" pitchFamily="18" charset="0"/>
                        <a:ea typeface="Cambria Math" panose="02040503050406030204" pitchFamily="18" charset="0"/>
                      </a:rPr>
                      <m:t>=1</m:t>
                    </m:r>
                  </m:oMath>
                </a14:m>
                <a:r>
                  <a:rPr lang="en-US" i="1" dirty="0"/>
                  <a:t>)</a:t>
                </a:r>
              </a:p>
            </p:txBody>
          </p:sp>
        </mc:Choice>
        <mc:Fallback xmlns="">
          <p:sp>
            <p:nvSpPr>
              <p:cNvPr id="13" name="Textfeld 12"/>
              <p:cNvSpPr txBox="1">
                <a:spLocks noRot="1" noChangeAspect="1" noMove="1" noResize="1" noEditPoints="1" noAdjustHandles="1" noChangeArrowheads="1" noChangeShapeType="1" noTextEdit="1"/>
              </p:cNvSpPr>
              <p:nvPr/>
            </p:nvSpPr>
            <p:spPr>
              <a:xfrm>
                <a:off x="882536" y="2943993"/>
                <a:ext cx="7348422" cy="369332"/>
              </a:xfrm>
              <a:prstGeom prst="rect">
                <a:avLst/>
              </a:prstGeom>
              <a:blipFill>
                <a:blip r:embed="rId6"/>
                <a:stretch>
                  <a:fillRect l="-691" t="-6452"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hteck 13"/>
              <p:cNvSpPr/>
              <p:nvPr/>
            </p:nvSpPr>
            <p:spPr>
              <a:xfrm>
                <a:off x="8486962" y="1958405"/>
                <a:ext cx="1054776" cy="5667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𝓀</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𝜔</m:t>
                          </m:r>
                        </m:num>
                        <m:den>
                          <m:r>
                            <a:rPr lang="de-CH" b="0" i="1" smtClean="0">
                              <a:latin typeface="Cambria Math" panose="02040503050406030204" pitchFamily="18" charset="0"/>
                            </a:rPr>
                            <m:t>𝑐</m:t>
                          </m:r>
                        </m:den>
                      </m:f>
                      <m:r>
                        <a:rPr lang="en-US" b="0" i="1" smtClean="0">
                          <a:latin typeface="Cambria Math" panose="02040503050406030204" pitchFamily="18" charset="0"/>
                        </a:rPr>
                        <m:t>𝑛</m:t>
                      </m:r>
                    </m:oMath>
                  </m:oMathPara>
                </a14:m>
                <a:endParaRPr lang="en-US" dirty="0"/>
              </a:p>
            </p:txBody>
          </p:sp>
        </mc:Choice>
        <mc:Fallback xmlns="">
          <p:sp>
            <p:nvSpPr>
              <p:cNvPr id="14" name="Rechteck 13"/>
              <p:cNvSpPr>
                <a:spLocks noRot="1" noChangeAspect="1" noMove="1" noResize="1" noEditPoints="1" noAdjustHandles="1" noChangeArrowheads="1" noChangeShapeType="1" noTextEdit="1"/>
              </p:cNvSpPr>
              <p:nvPr/>
            </p:nvSpPr>
            <p:spPr>
              <a:xfrm>
                <a:off x="8486962" y="1958405"/>
                <a:ext cx="1054776" cy="566758"/>
              </a:xfrm>
              <a:prstGeom prst="rect">
                <a:avLst/>
              </a:prstGeom>
              <a:blipFill>
                <a:blip r:embed="rId7"/>
                <a:stretch>
                  <a:fillRect/>
                </a:stretch>
              </a:blipFill>
            </p:spPr>
            <p:txBody>
              <a:bodyPr/>
              <a:lstStyle/>
              <a:p>
                <a:r>
                  <a:rPr lang="en-US">
                    <a:noFill/>
                  </a:rPr>
                  <a:t> </a:t>
                </a:r>
              </a:p>
            </p:txBody>
          </p:sp>
        </mc:Fallback>
      </mc:AlternateContent>
      <p:sp>
        <p:nvSpPr>
          <p:cNvPr id="15" name="Rechteck 14"/>
          <p:cNvSpPr/>
          <p:nvPr/>
        </p:nvSpPr>
        <p:spPr>
          <a:xfrm>
            <a:off x="7791155" y="2090581"/>
            <a:ext cx="381836" cy="369332"/>
          </a:xfrm>
          <a:prstGeom prst="rect">
            <a:avLst/>
          </a:prstGeom>
        </p:spPr>
        <p:txBody>
          <a:bodyPr wrap="none">
            <a:spAutoFit/>
          </a:bodyPr>
          <a:lstStyle/>
          <a:p>
            <a:r>
              <a:rPr lang="en-US" i="1" dirty="0"/>
              <a:t>or</a:t>
            </a:r>
            <a:endParaRPr lang="en-US" dirty="0"/>
          </a:p>
        </p:txBody>
      </p:sp>
      <mc:AlternateContent xmlns:mc="http://schemas.openxmlformats.org/markup-compatibility/2006" xmlns:a14="http://schemas.microsoft.com/office/drawing/2010/main">
        <mc:Choice Requires="a14">
          <p:sp>
            <p:nvSpPr>
              <p:cNvPr id="16" name="Rechteck 15"/>
              <p:cNvSpPr/>
              <p:nvPr/>
            </p:nvSpPr>
            <p:spPr>
              <a:xfrm>
                <a:off x="881878" y="3584759"/>
                <a:ext cx="1242135"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acc>
                            <m:accPr>
                              <m:chr m:val="̃"/>
                              <m:ctrlPr>
                                <a:rPr lang="en-US" i="1" smtClean="0">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𝓀</m:t>
                              </m:r>
                            </m:e>
                          </m:acc>
                        </m:e>
                        <m:sup>
                          <m:r>
                            <a:rPr lang="en-US" i="1">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𝜔</m:t>
                              </m:r>
                            </m:e>
                            <m:sup>
                              <m:r>
                                <a:rPr lang="en-US" i="1">
                                  <a:latin typeface="Cambria Math" panose="02040503050406030204" pitchFamily="18" charset="0"/>
                                  <a:ea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𝜀</m:t>
                          </m:r>
                        </m:e>
                      </m:acc>
                    </m:oMath>
                  </m:oMathPara>
                </a14:m>
                <a:endParaRPr lang="en-US" dirty="0"/>
              </a:p>
            </p:txBody>
          </p:sp>
        </mc:Choice>
        <mc:Fallback xmlns="">
          <p:sp>
            <p:nvSpPr>
              <p:cNvPr id="16" name="Rechteck 15"/>
              <p:cNvSpPr>
                <a:spLocks noRot="1" noChangeAspect="1" noMove="1" noResize="1" noEditPoints="1" noAdjustHandles="1" noChangeArrowheads="1" noChangeShapeType="1" noTextEdit="1"/>
              </p:cNvSpPr>
              <p:nvPr/>
            </p:nvSpPr>
            <p:spPr>
              <a:xfrm>
                <a:off x="881878" y="3584759"/>
                <a:ext cx="1242135" cy="648191"/>
              </a:xfrm>
              <a:prstGeom prst="rect">
                <a:avLst/>
              </a:prstGeom>
              <a:blipFill>
                <a:blip r:embed="rId8"/>
                <a:stretch>
                  <a:fillRect/>
                </a:stretch>
              </a:blipFill>
            </p:spPr>
            <p:txBody>
              <a:bodyPr/>
              <a:lstStyle/>
              <a:p>
                <a:r>
                  <a:rPr lang="en-US">
                    <a:noFill/>
                  </a:rPr>
                  <a:t> </a:t>
                </a:r>
              </a:p>
            </p:txBody>
          </p:sp>
        </mc:Fallback>
      </mc:AlternateContent>
      <p:sp>
        <p:nvSpPr>
          <p:cNvPr id="17" name="Rechteck 16"/>
          <p:cNvSpPr/>
          <p:nvPr/>
        </p:nvSpPr>
        <p:spPr>
          <a:xfrm>
            <a:off x="2320129" y="3747408"/>
            <a:ext cx="5427511" cy="369332"/>
          </a:xfrm>
          <a:prstGeom prst="rect">
            <a:avLst/>
          </a:prstGeom>
        </p:spPr>
        <p:txBody>
          <a:bodyPr wrap="none">
            <a:spAutoFit/>
          </a:bodyPr>
          <a:lstStyle/>
          <a:p>
            <a:r>
              <a:rPr lang="en-US" i="1" dirty="0"/>
              <a:t>and one can define a complex refractive index such that  </a:t>
            </a:r>
            <a:endParaRPr lang="en-US" dirty="0"/>
          </a:p>
        </p:txBody>
      </p:sp>
      <mc:AlternateContent xmlns:mc="http://schemas.openxmlformats.org/markup-compatibility/2006" xmlns:a14="http://schemas.microsoft.com/office/drawing/2010/main">
        <mc:Choice Requires="a14">
          <p:sp>
            <p:nvSpPr>
              <p:cNvPr id="18" name="Rechteck 17"/>
              <p:cNvSpPr/>
              <p:nvPr/>
            </p:nvSpPr>
            <p:spPr>
              <a:xfrm>
                <a:off x="7871012" y="3747408"/>
                <a:ext cx="21694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𝜀</m:t>
                          </m:r>
                        </m:e>
                      </m:acc>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𝑛</m:t>
                              </m:r>
                            </m:e>
                          </m:acc>
                          <m:r>
                            <m:rPr>
                              <m:nor/>
                            </m:rPr>
                            <a:rPr lang="en-US"/>
                            <m:t> </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𝑖𝑘</m:t>
                              </m:r>
                            </m:e>
                          </m:d>
                        </m:e>
                        <m:sup>
                          <m:r>
                            <a:rPr lang="en-US" b="0" i="1"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18" name="Rechteck 17"/>
              <p:cNvSpPr>
                <a:spLocks noRot="1" noChangeAspect="1" noMove="1" noResize="1" noEditPoints="1" noAdjustHandles="1" noChangeArrowheads="1" noChangeShapeType="1" noTextEdit="1"/>
              </p:cNvSpPr>
              <p:nvPr/>
            </p:nvSpPr>
            <p:spPr>
              <a:xfrm>
                <a:off x="7871012" y="3747408"/>
                <a:ext cx="216944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hteck 18"/>
              <p:cNvSpPr/>
              <p:nvPr/>
            </p:nvSpPr>
            <p:spPr>
              <a:xfrm>
                <a:off x="5407505" y="5439177"/>
                <a:ext cx="1828706" cy="4336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𝐸</m:t>
                          </m:r>
                        </m:e>
                      </m:acc>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𝓀</m:t>
                              </m:r>
                            </m:e>
                          </m:acc>
                          <m:acc>
                            <m:accPr>
                              <m:chr m:val="⃗"/>
                              <m:ctrlPr>
                                <a:rPr lang="en-US" i="1">
                                  <a:latin typeface="Cambria Math" panose="02040503050406030204" pitchFamily="18" charset="0"/>
                                </a:rPr>
                              </m:ctrlPr>
                            </m:accPr>
                            <m:e>
                              <m:r>
                                <a:rPr lang="en-US" i="1">
                                  <a:latin typeface="Cambria Math" panose="02040503050406030204" pitchFamily="18" charset="0"/>
                                </a:rPr>
                                <m:t>𝑟</m:t>
                              </m:r>
                            </m:e>
                          </m:acc>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sup>
                      </m:sSup>
                    </m:oMath>
                  </m:oMathPara>
                </a14:m>
                <a:endParaRPr lang="en-US" dirty="0"/>
              </a:p>
            </p:txBody>
          </p:sp>
        </mc:Choice>
        <mc:Fallback xmlns="">
          <p:sp>
            <p:nvSpPr>
              <p:cNvPr id="19" name="Rechteck 18"/>
              <p:cNvSpPr>
                <a:spLocks noRot="1" noChangeAspect="1" noMove="1" noResize="1" noEditPoints="1" noAdjustHandles="1" noChangeArrowheads="1" noChangeShapeType="1" noTextEdit="1"/>
              </p:cNvSpPr>
              <p:nvPr/>
            </p:nvSpPr>
            <p:spPr>
              <a:xfrm>
                <a:off x="5407505" y="5439177"/>
                <a:ext cx="1828706" cy="433645"/>
              </a:xfrm>
              <a:prstGeom prst="rect">
                <a:avLst/>
              </a:prstGeom>
              <a:blipFill>
                <a:blip r:embed="rId10"/>
                <a:stretch>
                  <a:fillRect t="-1408"/>
                </a:stretch>
              </a:blipFill>
            </p:spPr>
            <p:txBody>
              <a:bodyPr/>
              <a:lstStyle/>
              <a:p>
                <a:r>
                  <a:rPr lang="en-US">
                    <a:noFill/>
                  </a:rPr>
                  <a:t> </a:t>
                </a:r>
              </a:p>
            </p:txBody>
          </p:sp>
        </mc:Fallback>
      </mc:AlternateContent>
      <p:sp>
        <p:nvSpPr>
          <p:cNvPr id="20" name="Rechteck 19"/>
          <p:cNvSpPr/>
          <p:nvPr/>
        </p:nvSpPr>
        <p:spPr>
          <a:xfrm>
            <a:off x="914467" y="5450765"/>
            <a:ext cx="2753254" cy="369332"/>
          </a:xfrm>
          <a:prstGeom prst="rect">
            <a:avLst/>
          </a:prstGeom>
        </p:spPr>
        <p:txBody>
          <a:bodyPr wrap="none">
            <a:spAutoFit/>
          </a:bodyPr>
          <a:lstStyle/>
          <a:p>
            <a:r>
              <a:rPr lang="en-US" i="1" dirty="0"/>
              <a:t>As can be seen by inserting </a:t>
            </a:r>
            <a:endParaRPr lang="en-US" dirty="0"/>
          </a:p>
        </p:txBody>
      </p:sp>
      <p:sp>
        <p:nvSpPr>
          <p:cNvPr id="21" name="Rechteck 20"/>
          <p:cNvSpPr/>
          <p:nvPr/>
        </p:nvSpPr>
        <p:spPr>
          <a:xfrm>
            <a:off x="3754149" y="5471333"/>
            <a:ext cx="559769" cy="369332"/>
          </a:xfrm>
          <a:prstGeom prst="rect">
            <a:avLst/>
          </a:prstGeom>
        </p:spPr>
        <p:txBody>
          <a:bodyPr wrap="none">
            <a:spAutoFit/>
          </a:bodyPr>
          <a:lstStyle/>
          <a:p>
            <a:r>
              <a:rPr lang="en-US" i="1" dirty="0"/>
              <a:t>(12)</a:t>
            </a:r>
            <a:endParaRPr lang="en-US" dirty="0"/>
          </a:p>
        </p:txBody>
      </p:sp>
      <p:sp>
        <p:nvSpPr>
          <p:cNvPr id="22" name="Rechteck 21"/>
          <p:cNvSpPr/>
          <p:nvPr/>
        </p:nvSpPr>
        <p:spPr>
          <a:xfrm>
            <a:off x="10263366" y="3747408"/>
            <a:ext cx="559769" cy="369332"/>
          </a:xfrm>
          <a:prstGeom prst="rect">
            <a:avLst/>
          </a:prstGeom>
        </p:spPr>
        <p:txBody>
          <a:bodyPr wrap="none">
            <a:spAutoFit/>
          </a:bodyPr>
          <a:lstStyle/>
          <a:p>
            <a:r>
              <a:rPr lang="en-US" i="1" dirty="0"/>
              <a:t>(12)</a:t>
            </a:r>
            <a:endParaRPr lang="en-US" dirty="0"/>
          </a:p>
        </p:txBody>
      </p:sp>
      <p:sp>
        <p:nvSpPr>
          <p:cNvPr id="23" name="Rechteck 22"/>
          <p:cNvSpPr/>
          <p:nvPr/>
        </p:nvSpPr>
        <p:spPr>
          <a:xfrm>
            <a:off x="4729604" y="5473410"/>
            <a:ext cx="546688" cy="369332"/>
          </a:xfrm>
          <a:prstGeom prst="rect">
            <a:avLst/>
          </a:prstGeom>
        </p:spPr>
        <p:txBody>
          <a:bodyPr wrap="none">
            <a:spAutoFit/>
          </a:bodyPr>
          <a:lstStyle/>
          <a:p>
            <a:r>
              <a:rPr lang="en-US" i="1" dirty="0"/>
              <a:t>into</a:t>
            </a:r>
            <a:endParaRPr lang="en-US" dirty="0"/>
          </a:p>
        </p:txBody>
      </p:sp>
      <p:sp>
        <p:nvSpPr>
          <p:cNvPr id="24" name="Rechteck 23"/>
          <p:cNvSpPr/>
          <p:nvPr/>
        </p:nvSpPr>
        <p:spPr>
          <a:xfrm>
            <a:off x="7417637" y="5502155"/>
            <a:ext cx="3690819" cy="369332"/>
          </a:xfrm>
          <a:prstGeom prst="rect">
            <a:avLst/>
          </a:prstGeom>
        </p:spPr>
        <p:txBody>
          <a:bodyPr wrap="none">
            <a:spAutoFit/>
          </a:bodyPr>
          <a:lstStyle/>
          <a:p>
            <a:r>
              <a:rPr lang="en-US" i="1" dirty="0"/>
              <a:t>the electromagnetic wave is damped:</a:t>
            </a:r>
          </a:p>
        </p:txBody>
      </p:sp>
      <mc:AlternateContent xmlns:mc="http://schemas.openxmlformats.org/markup-compatibility/2006" xmlns:a14="http://schemas.microsoft.com/office/drawing/2010/main">
        <mc:Choice Requires="a14">
          <p:sp>
            <p:nvSpPr>
              <p:cNvPr id="25" name="Rechteck 24"/>
              <p:cNvSpPr/>
              <p:nvPr/>
            </p:nvSpPr>
            <p:spPr>
              <a:xfrm>
                <a:off x="956886" y="6143545"/>
                <a:ext cx="1402756" cy="4862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𝐸</m:t>
                          </m:r>
                        </m:e>
                      </m:acc>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𝜔</m:t>
                              </m:r>
                            </m:num>
                            <m:den>
                              <m:r>
                                <a:rPr lang="en-US" b="0" i="1" smtClean="0">
                                  <a:latin typeface="Cambria Math" panose="02040503050406030204" pitchFamily="18" charset="0"/>
                                </a:rPr>
                                <m:t>𝑐</m:t>
                              </m:r>
                            </m:den>
                          </m:f>
                          <m:r>
                            <a:rPr lang="en-US" b="0" i="1" smtClean="0">
                              <a:latin typeface="Cambria Math" panose="02040503050406030204" pitchFamily="18" charset="0"/>
                              <a:ea typeface="Cambria Math" panose="02040503050406030204" pitchFamily="18" charset="0"/>
                            </a:rPr>
                            <m:t>𝑘𝑧</m:t>
                          </m:r>
                        </m:sup>
                      </m:sSup>
                    </m:oMath>
                  </m:oMathPara>
                </a14:m>
                <a:endParaRPr lang="en-US" dirty="0"/>
              </a:p>
            </p:txBody>
          </p:sp>
        </mc:Choice>
        <mc:Fallback xmlns="">
          <p:sp>
            <p:nvSpPr>
              <p:cNvPr id="25" name="Rechteck 24"/>
              <p:cNvSpPr>
                <a:spLocks noRot="1" noChangeAspect="1" noMove="1" noResize="1" noEditPoints="1" noAdjustHandles="1" noChangeArrowheads="1" noChangeShapeType="1" noTextEdit="1"/>
              </p:cNvSpPr>
              <p:nvPr/>
            </p:nvSpPr>
            <p:spPr>
              <a:xfrm>
                <a:off x="956886" y="6143545"/>
                <a:ext cx="1402756" cy="486223"/>
              </a:xfrm>
              <a:prstGeom prst="rect">
                <a:avLst/>
              </a:prstGeom>
              <a:blipFill>
                <a:blip r:embed="rId11"/>
                <a:stretch>
                  <a:fillRect/>
                </a:stretch>
              </a:blipFill>
            </p:spPr>
            <p:txBody>
              <a:bodyPr/>
              <a:lstStyle/>
              <a:p>
                <a:r>
                  <a:rPr lang="en-US">
                    <a:noFill/>
                  </a:rPr>
                  <a:t> </a:t>
                </a:r>
              </a:p>
            </p:txBody>
          </p:sp>
        </mc:Fallback>
      </mc:AlternateContent>
      <p:sp>
        <p:nvSpPr>
          <p:cNvPr id="26" name="Rechteck 25"/>
          <p:cNvSpPr/>
          <p:nvPr/>
        </p:nvSpPr>
        <p:spPr>
          <a:xfrm>
            <a:off x="2356742" y="6184210"/>
            <a:ext cx="3678956" cy="369332"/>
          </a:xfrm>
          <a:prstGeom prst="rect">
            <a:avLst/>
          </a:prstGeom>
        </p:spPr>
        <p:txBody>
          <a:bodyPr wrap="none">
            <a:spAutoFit/>
          </a:bodyPr>
          <a:lstStyle/>
          <a:p>
            <a:r>
              <a:rPr lang="en-US" i="1" dirty="0"/>
              <a:t>For a wave propagating in z-direction</a:t>
            </a:r>
          </a:p>
        </p:txBody>
      </p:sp>
      <mc:AlternateContent xmlns:mc="http://schemas.openxmlformats.org/markup-compatibility/2006" xmlns:a14="http://schemas.microsoft.com/office/drawing/2010/main">
        <mc:Choice Requires="a14">
          <p:sp>
            <p:nvSpPr>
              <p:cNvPr id="27" name="Rechteck 26"/>
              <p:cNvSpPr/>
              <p:nvPr/>
            </p:nvSpPr>
            <p:spPr>
              <a:xfrm>
                <a:off x="937347" y="4531140"/>
                <a:ext cx="2838790" cy="369332"/>
              </a:xfrm>
              <a:prstGeom prst="rect">
                <a:avLst/>
              </a:prstGeom>
            </p:spPr>
            <p:txBody>
              <a:bodyPr wrap="none">
                <a:spAutoFit/>
              </a:bodyPr>
              <a:lstStyle/>
              <a:p>
                <a:r>
                  <a:rPr lang="en-US" i="1" dirty="0"/>
                  <a:t>It follows from </a:t>
                </a:r>
                <a14:m>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𝜀</m:t>
                        </m:r>
                      </m:e>
                    </m:acc>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2</m:t>
                        </m:r>
                      </m:sub>
                    </m:sSub>
                  </m:oMath>
                </a14:m>
                <a:endParaRPr lang="en-US" dirty="0"/>
              </a:p>
            </p:txBody>
          </p:sp>
        </mc:Choice>
        <mc:Fallback xmlns="">
          <p:sp>
            <p:nvSpPr>
              <p:cNvPr id="27" name="Rechteck 26"/>
              <p:cNvSpPr>
                <a:spLocks noRot="1" noChangeAspect="1" noMove="1" noResize="1" noEditPoints="1" noAdjustHandles="1" noChangeArrowheads="1" noChangeShapeType="1" noTextEdit="1"/>
              </p:cNvSpPr>
              <p:nvPr/>
            </p:nvSpPr>
            <p:spPr>
              <a:xfrm>
                <a:off x="937347" y="4531140"/>
                <a:ext cx="2838790" cy="369332"/>
              </a:xfrm>
              <a:prstGeom prst="rect">
                <a:avLst/>
              </a:prstGeom>
              <a:blipFill>
                <a:blip r:embed="rId12"/>
                <a:stretch>
                  <a:fillRect l="-1935" t="-8197" b="-24590"/>
                </a:stretch>
              </a:blipFill>
            </p:spPr>
            <p:txBody>
              <a:bodyPr/>
              <a:lstStyle/>
              <a:p>
                <a:r>
                  <a:rPr lang="en-US">
                    <a:noFill/>
                  </a:rPr>
                  <a:t> </a:t>
                </a:r>
              </a:p>
            </p:txBody>
          </p:sp>
        </mc:Fallback>
      </mc:AlternateContent>
      <p:sp>
        <p:nvSpPr>
          <p:cNvPr id="28" name="Rechteck 27"/>
          <p:cNvSpPr/>
          <p:nvPr/>
        </p:nvSpPr>
        <p:spPr>
          <a:xfrm>
            <a:off x="3922268" y="4566717"/>
            <a:ext cx="575799" cy="369332"/>
          </a:xfrm>
          <a:prstGeom prst="rect">
            <a:avLst/>
          </a:prstGeom>
        </p:spPr>
        <p:txBody>
          <a:bodyPr wrap="none">
            <a:spAutoFit/>
          </a:bodyPr>
          <a:lstStyle/>
          <a:p>
            <a:r>
              <a:rPr lang="en-US" i="1" dirty="0"/>
              <a:t>that</a:t>
            </a:r>
            <a:endParaRPr lang="en-US" dirty="0"/>
          </a:p>
        </p:txBody>
      </p:sp>
      <mc:AlternateContent xmlns:mc="http://schemas.openxmlformats.org/markup-compatibility/2006" xmlns:a14="http://schemas.microsoft.com/office/drawing/2010/main">
        <mc:Choice Requires="a14">
          <p:sp>
            <p:nvSpPr>
              <p:cNvPr id="29" name="Rechteck 28"/>
              <p:cNvSpPr/>
              <p:nvPr/>
            </p:nvSpPr>
            <p:spPr>
              <a:xfrm>
                <a:off x="4766933" y="4568962"/>
                <a:ext cx="15071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𝑘</m:t>
                          </m:r>
                        </m:e>
                        <m:sup>
                          <m:r>
                            <a:rPr lang="en-US" i="1">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29" name="Rechteck 28"/>
              <p:cNvSpPr>
                <a:spLocks noRot="1" noChangeAspect="1" noMove="1" noResize="1" noEditPoints="1" noAdjustHandles="1" noChangeArrowheads="1" noChangeShapeType="1" noTextEdit="1"/>
              </p:cNvSpPr>
              <p:nvPr/>
            </p:nvSpPr>
            <p:spPr>
              <a:xfrm>
                <a:off x="4766933" y="4568962"/>
                <a:ext cx="1507144"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hteck 29"/>
              <p:cNvSpPr/>
              <p:nvPr/>
            </p:nvSpPr>
            <p:spPr>
              <a:xfrm>
                <a:off x="6847352" y="4531140"/>
                <a:ext cx="11405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𝑛𝑘</m:t>
                      </m:r>
                    </m:oMath>
                  </m:oMathPara>
                </a14:m>
                <a:endParaRPr lang="en-US" dirty="0"/>
              </a:p>
            </p:txBody>
          </p:sp>
        </mc:Choice>
        <mc:Fallback xmlns="">
          <p:sp>
            <p:nvSpPr>
              <p:cNvPr id="30" name="Rechteck 29"/>
              <p:cNvSpPr>
                <a:spLocks noRot="1" noChangeAspect="1" noMove="1" noResize="1" noEditPoints="1" noAdjustHandles="1" noChangeArrowheads="1" noChangeShapeType="1" noTextEdit="1"/>
              </p:cNvSpPr>
              <p:nvPr/>
            </p:nvSpPr>
            <p:spPr>
              <a:xfrm>
                <a:off x="6847352" y="4531140"/>
                <a:ext cx="1140569" cy="369332"/>
              </a:xfrm>
              <a:prstGeom prst="rect">
                <a:avLst/>
              </a:prstGeom>
              <a:blipFill>
                <a:blip r:embed="rId14"/>
                <a:stretch>
                  <a:fillRect/>
                </a:stretch>
              </a:blipFill>
            </p:spPr>
            <p:txBody>
              <a:bodyPr/>
              <a:lstStyle/>
              <a:p>
                <a:r>
                  <a:rPr lang="en-US">
                    <a:noFill/>
                  </a:rPr>
                  <a:t> </a:t>
                </a:r>
              </a:p>
            </p:txBody>
          </p:sp>
        </mc:Fallback>
      </mc:AlternateContent>
      <p:sp>
        <p:nvSpPr>
          <p:cNvPr id="31" name="Rechteck 30"/>
          <p:cNvSpPr/>
          <p:nvPr/>
        </p:nvSpPr>
        <p:spPr>
          <a:xfrm>
            <a:off x="6348712" y="6184210"/>
            <a:ext cx="559769" cy="369332"/>
          </a:xfrm>
          <a:prstGeom prst="rect">
            <a:avLst/>
          </a:prstGeom>
        </p:spPr>
        <p:txBody>
          <a:bodyPr wrap="none">
            <a:spAutoFit/>
          </a:bodyPr>
          <a:lstStyle/>
          <a:p>
            <a:r>
              <a:rPr lang="en-US" i="1" dirty="0"/>
              <a:t>(13)</a:t>
            </a:r>
            <a:endParaRPr lang="en-US" dirty="0"/>
          </a:p>
        </p:txBody>
      </p:sp>
      <p:sp>
        <p:nvSpPr>
          <p:cNvPr id="32" name="Rechteck 31"/>
          <p:cNvSpPr/>
          <p:nvPr/>
        </p:nvSpPr>
        <p:spPr>
          <a:xfrm>
            <a:off x="6274494" y="4541906"/>
            <a:ext cx="540533" cy="369332"/>
          </a:xfrm>
          <a:prstGeom prst="rect">
            <a:avLst/>
          </a:prstGeom>
        </p:spPr>
        <p:txBody>
          <a:bodyPr wrap="none">
            <a:spAutoFit/>
          </a:bodyPr>
          <a:lstStyle/>
          <a:p>
            <a:r>
              <a:rPr lang="en-US" i="1" dirty="0"/>
              <a:t>and</a:t>
            </a:r>
            <a:endParaRPr lang="en-US" dirty="0"/>
          </a:p>
        </p:txBody>
      </p:sp>
    </p:spTree>
    <p:extLst>
      <p:ext uri="{BB962C8B-B14F-4D97-AF65-F5344CB8AC3E}">
        <p14:creationId xmlns:p14="http://schemas.microsoft.com/office/powerpoint/2010/main" val="440522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62583" y="489247"/>
            <a:ext cx="6540701" cy="461665"/>
          </a:xfrm>
          <a:prstGeom prst="rect">
            <a:avLst/>
          </a:prstGeom>
          <a:noFill/>
        </p:spPr>
        <p:txBody>
          <a:bodyPr wrap="none" rtlCol="0">
            <a:spAutoFit/>
          </a:bodyPr>
          <a:lstStyle/>
          <a:p>
            <a:r>
              <a:rPr lang="en-US" sz="2400" i="1" dirty="0"/>
              <a:t>Power flux density is given by the pointing vector S:</a:t>
            </a:r>
          </a:p>
        </p:txBody>
      </p:sp>
      <mc:AlternateContent xmlns:mc="http://schemas.openxmlformats.org/markup-compatibility/2006" xmlns:a14="http://schemas.microsoft.com/office/drawing/2010/main">
        <mc:Choice Requires="a14">
          <p:sp>
            <p:nvSpPr>
              <p:cNvPr id="5" name="Rechteck 4"/>
              <p:cNvSpPr/>
              <p:nvPr/>
            </p:nvSpPr>
            <p:spPr>
              <a:xfrm>
                <a:off x="663601" y="1265447"/>
                <a:ext cx="1504964" cy="4047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𝑆</m:t>
                          </m:r>
                        </m:e>
                      </m:acc>
                      <m:r>
                        <a:rPr lang="en-US" b="0" i="1" smtClean="0">
                          <a:latin typeface="Cambria Math" panose="02040503050406030204" pitchFamily="18" charset="0"/>
                        </a:rPr>
                        <m:t>=</m:t>
                      </m:r>
                      <m:r>
                        <a:rPr lang="en-US" i="1" smtClean="0">
                          <a:latin typeface="Cambria Math" panose="02040503050406030204" pitchFamily="18" charset="0"/>
                        </a:rPr>
                        <m:t> </m:t>
                      </m:r>
                      <m:r>
                        <a:rPr lang="de-CH" b="0" i="1" smtClean="0">
                          <a:latin typeface="Cambria Math" panose="02040503050406030204" pitchFamily="18" charset="0"/>
                        </a:rPr>
                        <m:t>(</m:t>
                      </m:r>
                      <m:acc>
                        <m:accPr>
                          <m:chr m:val="⃗"/>
                          <m:ctrlPr>
                            <a:rPr lang="en-US" i="1">
                              <a:latin typeface="Cambria Math" panose="02040503050406030204" pitchFamily="18" charset="0"/>
                            </a:rPr>
                          </m:ctrlPr>
                        </m:accPr>
                        <m:e>
                          <m:r>
                            <a:rPr lang="en-US" b="0" i="1" smtClean="0">
                              <a:latin typeface="Cambria Math" panose="02040503050406030204" pitchFamily="18" charset="0"/>
                            </a:rPr>
                            <m:t>𝐸</m:t>
                          </m:r>
                        </m:e>
                      </m:acc>
                      <m:r>
                        <a:rPr lang="en-US"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b="0" i="1" smtClean="0">
                              <a:latin typeface="Cambria Math" panose="02040503050406030204" pitchFamily="18" charset="0"/>
                            </a:rPr>
                            <m:t>𝐻</m:t>
                          </m:r>
                        </m:e>
                      </m:acc>
                      <m:r>
                        <a:rPr lang="de-CH" b="0" i="1" smtClean="0">
                          <a:latin typeface="Cambria Math" panose="02040503050406030204" pitchFamily="18" charset="0"/>
                        </a:rPr>
                        <m:t>)</m:t>
                      </m:r>
                    </m:oMath>
                  </m:oMathPara>
                </a14:m>
                <a:endParaRPr lang="en-US" dirty="0"/>
              </a:p>
            </p:txBody>
          </p:sp>
        </mc:Choice>
        <mc:Fallback xmlns="">
          <p:sp>
            <p:nvSpPr>
              <p:cNvPr id="5" name="Rechteck 4"/>
              <p:cNvSpPr>
                <a:spLocks noRot="1" noChangeAspect="1" noMove="1" noResize="1" noEditPoints="1" noAdjustHandles="1" noChangeArrowheads="1" noChangeShapeType="1" noTextEdit="1"/>
              </p:cNvSpPr>
              <p:nvPr/>
            </p:nvSpPr>
            <p:spPr>
              <a:xfrm>
                <a:off x="663601" y="1265447"/>
                <a:ext cx="1504964" cy="404791"/>
              </a:xfrm>
              <a:prstGeom prst="rect">
                <a:avLst/>
              </a:prstGeom>
              <a:blipFill>
                <a:blip r:embed="rId2"/>
                <a:stretch>
                  <a:fillRect t="-22727" b="-12121"/>
                </a:stretch>
              </a:blipFill>
            </p:spPr>
            <p:txBody>
              <a:bodyPr/>
              <a:lstStyle/>
              <a:p>
                <a:r>
                  <a:rPr lang="de-CH">
                    <a:noFill/>
                  </a:rPr>
                  <a:t> </a:t>
                </a:r>
              </a:p>
            </p:txBody>
          </p:sp>
        </mc:Fallback>
      </mc:AlternateContent>
      <p:sp>
        <p:nvSpPr>
          <p:cNvPr id="6" name="Rechteck 5"/>
          <p:cNvSpPr/>
          <p:nvPr/>
        </p:nvSpPr>
        <p:spPr>
          <a:xfrm>
            <a:off x="2699306" y="1277508"/>
            <a:ext cx="4391523" cy="369332"/>
          </a:xfrm>
          <a:prstGeom prst="rect">
            <a:avLst/>
          </a:prstGeom>
        </p:spPr>
        <p:txBody>
          <a:bodyPr wrap="none">
            <a:spAutoFit/>
          </a:bodyPr>
          <a:lstStyle/>
          <a:p>
            <a:r>
              <a:rPr lang="en-US" i="1" dirty="0"/>
              <a:t>and it can be shown that the time average is:</a:t>
            </a:r>
            <a:endParaRPr lang="en-US" dirty="0"/>
          </a:p>
        </p:txBody>
      </p:sp>
      <mc:AlternateContent xmlns:mc="http://schemas.openxmlformats.org/markup-compatibility/2006" xmlns:a14="http://schemas.microsoft.com/office/drawing/2010/main">
        <mc:Choice Requires="a14">
          <p:sp>
            <p:nvSpPr>
              <p:cNvPr id="7" name="Rechteck 6"/>
              <p:cNvSpPr/>
              <p:nvPr/>
            </p:nvSpPr>
            <p:spPr>
              <a:xfrm>
                <a:off x="7218524" y="991550"/>
                <a:ext cx="2793714"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𝑆</m:t>
                              </m:r>
                            </m:e>
                          </m:acc>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𝑟</m:t>
                                  </m:r>
                                </m:sub>
                              </m:sSub>
                            </m:num>
                            <m:den>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0</m:t>
                                  </m:r>
                                </m:sub>
                              </m:sSub>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𝑟</m:t>
                                  </m:r>
                                </m:sub>
                              </m:sSub>
                            </m:den>
                          </m:f>
                        </m:e>
                      </m:rad>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e>
                          </m:d>
                        </m:e>
                        <m:sup>
                          <m:r>
                            <a:rPr lang="en-US" b="0" i="1" smtClean="0">
                              <a:latin typeface="Cambria Math" panose="02040503050406030204" pitchFamily="18" charset="0"/>
                            </a:rPr>
                            <m:t>2</m:t>
                          </m:r>
                        </m:sup>
                      </m:sSup>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𝑛</m:t>
                          </m:r>
                        </m:e>
                      </m:acc>
                      <m:r>
                        <a:rPr lang="en-US"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d>
                        </m:e>
                        <m:sup>
                          <m:r>
                            <a:rPr lang="en-US" i="1">
                              <a:latin typeface="Cambria Math" panose="02040503050406030204" pitchFamily="18" charset="0"/>
                            </a:rPr>
                            <m:t>2</m:t>
                          </m:r>
                        </m:sup>
                      </m:sSup>
                    </m:oMath>
                  </m:oMathPara>
                </a14:m>
                <a:endParaRPr lang="en-US" dirty="0"/>
              </a:p>
            </p:txBody>
          </p:sp>
        </mc:Choice>
        <mc:Fallback xmlns="">
          <p:sp>
            <p:nvSpPr>
              <p:cNvPr id="7" name="Rechteck 6"/>
              <p:cNvSpPr>
                <a:spLocks noRot="1" noChangeAspect="1" noMove="1" noResize="1" noEditPoints="1" noAdjustHandles="1" noChangeArrowheads="1" noChangeShapeType="1" noTextEdit="1"/>
              </p:cNvSpPr>
              <p:nvPr/>
            </p:nvSpPr>
            <p:spPr>
              <a:xfrm>
                <a:off x="7218524" y="991550"/>
                <a:ext cx="2793714" cy="910699"/>
              </a:xfrm>
              <a:prstGeom prst="rect">
                <a:avLst/>
              </a:prstGeom>
              <a:blipFill>
                <a:blip r:embed="rId3"/>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781858" y="4176785"/>
                <a:ext cx="7770397" cy="400110"/>
              </a:xfrm>
              <a:prstGeom prst="rect">
                <a:avLst/>
              </a:prstGeom>
              <a:noFill/>
            </p:spPr>
            <p:txBody>
              <a:bodyPr wrap="none" rtlCol="0">
                <a:spAutoFit/>
              </a:bodyPr>
              <a:lstStyle/>
              <a:p>
                <a:r>
                  <a:rPr lang="en-US" sz="2000" i="1" dirty="0"/>
                  <a:t>For the attenuation of a light beam of intensity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0</m:t>
                        </m:r>
                      </m:sub>
                    </m:sSub>
                  </m:oMath>
                </a14:m>
                <a:r>
                  <a:rPr lang="en-US" sz="2000" i="1" dirty="0"/>
                  <a:t> we can therefore write:</a:t>
                </a:r>
              </a:p>
            </p:txBody>
          </p:sp>
        </mc:Choice>
        <mc:Fallback xmlns="">
          <p:sp>
            <p:nvSpPr>
              <p:cNvPr id="8" name="Textfeld 7"/>
              <p:cNvSpPr txBox="1">
                <a:spLocks noRot="1" noChangeAspect="1" noMove="1" noResize="1" noEditPoints="1" noAdjustHandles="1" noChangeArrowheads="1" noChangeShapeType="1" noTextEdit="1"/>
              </p:cNvSpPr>
              <p:nvPr/>
            </p:nvSpPr>
            <p:spPr>
              <a:xfrm>
                <a:off x="781858" y="4176785"/>
                <a:ext cx="7770397" cy="400110"/>
              </a:xfrm>
              <a:prstGeom prst="rect">
                <a:avLst/>
              </a:prstGeom>
              <a:blipFill>
                <a:blip r:embed="rId4"/>
                <a:stretch>
                  <a:fillRect l="-784" t="-7576" b="-25758"/>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9" name="Rechteck 8"/>
              <p:cNvSpPr/>
              <p:nvPr/>
            </p:nvSpPr>
            <p:spPr>
              <a:xfrm>
                <a:off x="806916" y="5244789"/>
                <a:ext cx="1305294" cy="374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r>
                            <a:rPr lang="en-US" b="0" i="1" smtClean="0">
                              <a:latin typeface="Cambria Math" panose="02040503050406030204" pitchFamily="18" charset="0"/>
                            </a:rPr>
                            <m:t>=</m:t>
                          </m:r>
                          <m:r>
                            <a:rPr lang="en-US" i="1">
                              <a:latin typeface="Cambria Math" panose="02040503050406030204" pitchFamily="18" charset="0"/>
                            </a:rPr>
                            <m:t>𝐼</m:t>
                          </m:r>
                        </m:e>
                        <m:sub>
                          <m:r>
                            <a:rPr lang="en-US" i="1">
                              <a:latin typeface="Cambria Math" panose="02040503050406030204" pitchFamily="18" charset="0"/>
                            </a:rPr>
                            <m:t>0</m:t>
                          </m:r>
                        </m:sub>
                      </m:sSub>
                      <m:sSup>
                        <m:sSupPr>
                          <m:ctrlPr>
                            <a:rPr lang="en-US" i="1" smtClean="0">
                              <a:latin typeface="Cambria Math" panose="02040503050406030204" pitchFamily="18" charset="0"/>
                            </a:rPr>
                          </m:ctrlPr>
                        </m:sSupPr>
                        <m:e>
                          <m:r>
                            <a:rPr lang="en-US" i="1" smtClean="0">
                              <a:latin typeface="Cambria Math" panose="02040503050406030204" pitchFamily="18" charset="0"/>
                            </a:rPr>
                            <m:t>𝑒</m:t>
                          </m:r>
                        </m:e>
                        <m:sup>
                          <m:r>
                            <a:rPr lang="en-US"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sup>
                      </m:sSup>
                    </m:oMath>
                  </m:oMathPara>
                </a14:m>
                <a:endParaRPr lang="en-US" dirty="0"/>
              </a:p>
            </p:txBody>
          </p:sp>
        </mc:Choice>
        <mc:Fallback xmlns="">
          <p:sp>
            <p:nvSpPr>
              <p:cNvPr id="9" name="Rechteck 8"/>
              <p:cNvSpPr>
                <a:spLocks noRot="1" noChangeAspect="1" noMove="1" noResize="1" noEditPoints="1" noAdjustHandles="1" noChangeArrowheads="1" noChangeShapeType="1" noTextEdit="1"/>
              </p:cNvSpPr>
              <p:nvPr/>
            </p:nvSpPr>
            <p:spPr>
              <a:xfrm>
                <a:off x="806916" y="5244789"/>
                <a:ext cx="1305294" cy="37427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hteck 9"/>
              <p:cNvSpPr/>
              <p:nvPr/>
            </p:nvSpPr>
            <p:spPr>
              <a:xfrm>
                <a:off x="2292811" y="5244789"/>
                <a:ext cx="7317131" cy="369332"/>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is the absorption coefficient (in cm</a:t>
                </a:r>
                <a:r>
                  <a:rPr lang="en-US" baseline="30000" dirty="0"/>
                  <a:t>-1</a:t>
                </a:r>
                <a:r>
                  <a:rPr lang="en-US" dirty="0"/>
                  <a:t>) and d is the thickness of the sample</a:t>
                </a:r>
              </a:p>
            </p:txBody>
          </p:sp>
        </mc:Choice>
        <mc:Fallback xmlns="">
          <p:sp>
            <p:nvSpPr>
              <p:cNvPr id="10" name="Rechteck 9"/>
              <p:cNvSpPr>
                <a:spLocks noRot="1" noChangeAspect="1" noMove="1" noResize="1" noEditPoints="1" noAdjustHandles="1" noChangeArrowheads="1" noChangeShapeType="1" noTextEdit="1"/>
              </p:cNvSpPr>
              <p:nvPr/>
            </p:nvSpPr>
            <p:spPr>
              <a:xfrm>
                <a:off x="2292811" y="5244789"/>
                <a:ext cx="7317131" cy="369332"/>
              </a:xfrm>
              <a:prstGeom prst="rect">
                <a:avLst/>
              </a:prstGeom>
              <a:blipFill>
                <a:blip r:embed="rId6"/>
                <a:stretch>
                  <a:fillRect t="-8197" b="-24590"/>
                </a:stretch>
              </a:blipFill>
            </p:spPr>
            <p:txBody>
              <a:bodyPr/>
              <a:lstStyle/>
              <a:p>
                <a:r>
                  <a:rPr lang="en-US">
                    <a:noFill/>
                  </a:rPr>
                  <a:t> </a:t>
                </a:r>
              </a:p>
            </p:txBody>
          </p:sp>
        </mc:Fallback>
      </mc:AlternateContent>
      <p:sp>
        <p:nvSpPr>
          <p:cNvPr id="11" name="Rechteck 10"/>
          <p:cNvSpPr/>
          <p:nvPr/>
        </p:nvSpPr>
        <p:spPr>
          <a:xfrm>
            <a:off x="662583" y="2115037"/>
            <a:ext cx="2899255" cy="369332"/>
          </a:xfrm>
          <a:prstGeom prst="rect">
            <a:avLst/>
          </a:prstGeom>
        </p:spPr>
        <p:txBody>
          <a:bodyPr wrap="none">
            <a:spAutoFit/>
          </a:bodyPr>
          <a:lstStyle/>
          <a:p>
            <a:r>
              <a:rPr lang="en-US" dirty="0"/>
              <a:t>Using (13) we can therefore :</a:t>
            </a:r>
          </a:p>
        </p:txBody>
      </p:sp>
      <mc:AlternateContent xmlns:mc="http://schemas.openxmlformats.org/markup-compatibility/2006" xmlns:a14="http://schemas.microsoft.com/office/drawing/2010/main">
        <mc:Choice Requires="a14">
          <p:sp>
            <p:nvSpPr>
              <p:cNvPr id="12" name="Rechteck 11"/>
              <p:cNvSpPr/>
              <p:nvPr/>
            </p:nvSpPr>
            <p:spPr>
              <a:xfrm>
                <a:off x="662583" y="2856273"/>
                <a:ext cx="2373535" cy="5595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d>
                            <m:dPr>
                              <m:begChr m:val="|"/>
                              <m:endChr m:val="|"/>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de-CH"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𝜔</m:t>
                                      </m:r>
                                    </m:num>
                                    <m:den>
                                      <m:r>
                                        <a:rPr lang="en-US" i="1">
                                          <a:latin typeface="Cambria Math" panose="02040503050406030204" pitchFamily="18" charset="0"/>
                                        </a:rPr>
                                        <m:t>𝑐</m:t>
                                      </m:r>
                                    </m:den>
                                  </m:f>
                                  <m:r>
                                    <a:rPr lang="en-US" i="1">
                                      <a:latin typeface="Cambria Math" panose="02040503050406030204" pitchFamily="18" charset="0"/>
                                      <a:ea typeface="Cambria Math" panose="02040503050406030204" pitchFamily="18" charset="0"/>
                                    </a:rPr>
                                    <m:t>𝑘𝑑</m:t>
                                  </m:r>
                                </m:sup>
                              </m:sSup>
                            </m:e>
                          </m:d>
                        </m:e>
                        <m:sup>
                          <m:r>
                            <a:rPr lang="en-US" b="0" i="1" smtClean="0">
                              <a:latin typeface="Cambria Math" panose="02040503050406030204" pitchFamily="18" charset="0"/>
                              <a:ea typeface="Cambria Math" panose="02040503050406030204" pitchFamily="18" charset="0"/>
                            </a:rPr>
                            <m:t>2</m:t>
                          </m:r>
                        </m:sup>
                      </m:sSup>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rPr>
                          </m:ctrlPr>
                        </m:sSupPr>
                        <m:e>
                          <m:r>
                            <a:rPr lang="en-US" i="1" smtClean="0">
                              <a:latin typeface="Cambria Math" panose="02040503050406030204" pitchFamily="18" charset="0"/>
                            </a:rPr>
                            <m:t>𝑒</m:t>
                          </m:r>
                        </m:e>
                        <m:sup>
                          <m:r>
                            <a:rPr lang="en-US"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sup>
                      </m:sSup>
                    </m:oMath>
                  </m:oMathPara>
                </a14:m>
                <a:endParaRPr lang="en-US" dirty="0"/>
              </a:p>
            </p:txBody>
          </p:sp>
        </mc:Choice>
        <mc:Fallback xmlns="">
          <p:sp>
            <p:nvSpPr>
              <p:cNvPr id="12" name="Rechteck 11"/>
              <p:cNvSpPr>
                <a:spLocks noRot="1" noChangeAspect="1" noMove="1" noResize="1" noEditPoints="1" noAdjustHandles="1" noChangeArrowheads="1" noChangeShapeType="1" noTextEdit="1"/>
              </p:cNvSpPr>
              <p:nvPr/>
            </p:nvSpPr>
            <p:spPr>
              <a:xfrm>
                <a:off x="662583" y="2856273"/>
                <a:ext cx="2373535" cy="559512"/>
              </a:xfrm>
              <a:prstGeom prst="rect">
                <a:avLst/>
              </a:prstGeom>
              <a:blipFill>
                <a:blip r:embed="rId7"/>
                <a:stretch>
                  <a:fillRect/>
                </a:stretch>
              </a:blipFill>
            </p:spPr>
            <p:txBody>
              <a:bodyPr/>
              <a:lstStyle/>
              <a:p>
                <a:r>
                  <a:rPr lang="de-CH">
                    <a:noFill/>
                  </a:rPr>
                  <a:t> </a:t>
                </a:r>
              </a:p>
            </p:txBody>
          </p:sp>
        </mc:Fallback>
      </mc:AlternateContent>
      <p:sp>
        <p:nvSpPr>
          <p:cNvPr id="13" name="Rechteck 12"/>
          <p:cNvSpPr/>
          <p:nvPr/>
        </p:nvSpPr>
        <p:spPr>
          <a:xfrm>
            <a:off x="3230513" y="2984335"/>
            <a:ext cx="1499000" cy="369332"/>
          </a:xfrm>
          <a:prstGeom prst="rect">
            <a:avLst/>
          </a:prstGeom>
        </p:spPr>
        <p:txBody>
          <a:bodyPr wrap="none">
            <a:spAutoFit/>
          </a:bodyPr>
          <a:lstStyle/>
          <a:p>
            <a:r>
              <a:rPr lang="en-US" dirty="0"/>
              <a:t>and therefore</a:t>
            </a:r>
          </a:p>
        </p:txBody>
      </p:sp>
      <mc:AlternateContent xmlns:mc="http://schemas.openxmlformats.org/markup-compatibility/2006" xmlns:a14="http://schemas.microsoft.com/office/drawing/2010/main">
        <mc:Choice Requires="a14">
          <p:sp>
            <p:nvSpPr>
              <p:cNvPr id="14" name="Rechteck 13"/>
              <p:cNvSpPr/>
              <p:nvPr/>
            </p:nvSpPr>
            <p:spPr>
              <a:xfrm>
                <a:off x="4952386" y="2829631"/>
                <a:ext cx="1997983"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𝜔</m:t>
                          </m:r>
                        </m:num>
                        <m:den>
                          <m:r>
                            <a:rPr lang="en-US" b="0" i="1" smtClean="0">
                              <a:latin typeface="Cambria Math" panose="02040503050406030204" pitchFamily="18" charset="0"/>
                              <a:ea typeface="Cambria Math" panose="02040503050406030204" pitchFamily="18" charset="0"/>
                            </a:rPr>
                            <m:t>𝑐</m:t>
                          </m:r>
                        </m:den>
                      </m:f>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𝑣𝑎𝑐</m:t>
                              </m:r>
                            </m:sub>
                          </m:sSub>
                        </m:den>
                      </m:f>
                      <m:r>
                        <a:rPr lang="en-US" b="0" i="1" smtClean="0">
                          <a:latin typeface="Cambria Math" panose="02040503050406030204" pitchFamily="18" charset="0"/>
                          <a:ea typeface="Cambria Math" panose="02040503050406030204" pitchFamily="18" charset="0"/>
                        </a:rPr>
                        <m:t>𝑘</m:t>
                      </m:r>
                    </m:oMath>
                  </m:oMathPara>
                </a14:m>
                <a:endParaRPr lang="en-US" dirty="0"/>
              </a:p>
            </p:txBody>
          </p:sp>
        </mc:Choice>
        <mc:Fallback xmlns="">
          <p:sp>
            <p:nvSpPr>
              <p:cNvPr id="14" name="Rechteck 13"/>
              <p:cNvSpPr>
                <a:spLocks noRot="1" noChangeAspect="1" noMove="1" noResize="1" noEditPoints="1" noAdjustHandles="1" noChangeArrowheads="1" noChangeShapeType="1" noTextEdit="1"/>
              </p:cNvSpPr>
              <p:nvPr/>
            </p:nvSpPr>
            <p:spPr>
              <a:xfrm>
                <a:off x="4952386" y="2829631"/>
                <a:ext cx="1997983" cy="659540"/>
              </a:xfrm>
              <a:prstGeom prst="rect">
                <a:avLst/>
              </a:prstGeom>
              <a:blipFill>
                <a:blip r:embed="rId8"/>
                <a:stretch>
                  <a:fillRect/>
                </a:stretch>
              </a:blipFill>
            </p:spPr>
            <p:txBody>
              <a:bodyPr/>
              <a:lstStyle/>
              <a:p>
                <a:r>
                  <a:rPr lang="en-US">
                    <a:noFill/>
                  </a:rPr>
                  <a:t> </a:t>
                </a:r>
              </a:p>
            </p:txBody>
          </p:sp>
        </mc:Fallback>
      </mc:AlternateContent>
      <p:sp>
        <p:nvSpPr>
          <p:cNvPr id="15" name="Rechteck 14"/>
          <p:cNvSpPr/>
          <p:nvPr/>
        </p:nvSpPr>
        <p:spPr>
          <a:xfrm>
            <a:off x="10067863" y="1266043"/>
            <a:ext cx="559769" cy="369332"/>
          </a:xfrm>
          <a:prstGeom prst="rect">
            <a:avLst/>
          </a:prstGeom>
        </p:spPr>
        <p:txBody>
          <a:bodyPr wrap="none">
            <a:spAutoFit/>
          </a:bodyPr>
          <a:lstStyle/>
          <a:p>
            <a:r>
              <a:rPr lang="en-US" i="1" dirty="0"/>
              <a:t>(14)</a:t>
            </a:r>
            <a:endParaRPr lang="en-US" dirty="0"/>
          </a:p>
        </p:txBody>
      </p:sp>
      <p:sp>
        <p:nvSpPr>
          <p:cNvPr id="16" name="Rechteck 15"/>
          <p:cNvSpPr/>
          <p:nvPr/>
        </p:nvSpPr>
        <p:spPr>
          <a:xfrm>
            <a:off x="7396116" y="3001566"/>
            <a:ext cx="559769" cy="369332"/>
          </a:xfrm>
          <a:prstGeom prst="rect">
            <a:avLst/>
          </a:prstGeom>
        </p:spPr>
        <p:txBody>
          <a:bodyPr wrap="none">
            <a:spAutoFit/>
          </a:bodyPr>
          <a:lstStyle/>
          <a:p>
            <a:r>
              <a:rPr lang="en-US" i="1" dirty="0"/>
              <a:t>(15)</a:t>
            </a:r>
            <a:endParaRPr lang="en-US" dirty="0"/>
          </a:p>
        </p:txBody>
      </p:sp>
    </p:spTree>
    <p:extLst>
      <p:ext uri="{BB962C8B-B14F-4D97-AF65-F5344CB8AC3E}">
        <p14:creationId xmlns:p14="http://schemas.microsoft.com/office/powerpoint/2010/main" val="3870874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70202" y="499625"/>
            <a:ext cx="9137117" cy="400110"/>
          </a:xfrm>
          <a:prstGeom prst="rect">
            <a:avLst/>
          </a:prstGeom>
          <a:noFill/>
        </p:spPr>
        <p:txBody>
          <a:bodyPr wrap="none" rtlCol="0">
            <a:spAutoFit/>
          </a:bodyPr>
          <a:lstStyle/>
          <a:p>
            <a:r>
              <a:rPr lang="en-US" sz="2000" i="1" dirty="0"/>
              <a:t>Optical constants and complex dielectric function (depend on frequency, temperature):</a:t>
            </a:r>
          </a:p>
        </p:txBody>
      </p:sp>
      <mc:AlternateContent xmlns:mc="http://schemas.openxmlformats.org/markup-compatibility/2006" xmlns:a14="http://schemas.microsoft.com/office/drawing/2010/main">
        <mc:Choice Requires="a14">
          <p:sp>
            <p:nvSpPr>
              <p:cNvPr id="6" name="Rechteck 5"/>
              <p:cNvSpPr/>
              <p:nvPr/>
            </p:nvSpPr>
            <p:spPr>
              <a:xfrm>
                <a:off x="470202" y="1268778"/>
                <a:ext cx="14216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𝜀</m:t>
                          </m:r>
                        </m:e>
                      </m:acc>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6" name="Rechteck 5"/>
              <p:cNvSpPr>
                <a:spLocks noRot="1" noChangeAspect="1" noMove="1" noResize="1" noEditPoints="1" noAdjustHandles="1" noChangeArrowheads="1" noChangeShapeType="1" noTextEdit="1"/>
              </p:cNvSpPr>
              <p:nvPr/>
            </p:nvSpPr>
            <p:spPr>
              <a:xfrm>
                <a:off x="470202" y="1268778"/>
                <a:ext cx="1421671"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2581806" y="1268778"/>
                <a:ext cx="12958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𝑛</m:t>
                          </m:r>
                        </m:e>
                      </m:ac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𝑖𝑘</m:t>
                      </m:r>
                    </m:oMath>
                  </m:oMathPara>
                </a14:m>
                <a:endParaRPr lang="en-US" dirty="0"/>
              </a:p>
            </p:txBody>
          </p:sp>
        </mc:Choice>
        <mc:Fallback xmlns="">
          <p:sp>
            <p:nvSpPr>
              <p:cNvPr id="7" name="Rechteck 6"/>
              <p:cNvSpPr>
                <a:spLocks noRot="1" noChangeAspect="1" noMove="1" noResize="1" noEditPoints="1" noAdjustHandles="1" noChangeArrowheads="1" noChangeShapeType="1" noTextEdit="1"/>
              </p:cNvSpPr>
              <p:nvPr/>
            </p:nvSpPr>
            <p:spPr>
              <a:xfrm>
                <a:off x="2581806" y="1268778"/>
                <a:ext cx="1295804"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hteck 7"/>
              <p:cNvSpPr/>
              <p:nvPr/>
            </p:nvSpPr>
            <p:spPr>
              <a:xfrm>
                <a:off x="470202" y="2104760"/>
                <a:ext cx="15079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𝑘</m:t>
                          </m:r>
                        </m:e>
                        <m:sup>
                          <m:r>
                            <a:rPr lang="en-US" i="1">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8" name="Rechteck 7"/>
              <p:cNvSpPr>
                <a:spLocks noRot="1" noChangeAspect="1" noMove="1" noResize="1" noEditPoints="1" noAdjustHandles="1" noChangeArrowheads="1" noChangeShapeType="1" noTextEdit="1"/>
              </p:cNvSpPr>
              <p:nvPr/>
            </p:nvSpPr>
            <p:spPr>
              <a:xfrm>
                <a:off x="470202" y="2104760"/>
                <a:ext cx="1507977"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hteck 8"/>
              <p:cNvSpPr/>
              <p:nvPr/>
            </p:nvSpPr>
            <p:spPr>
              <a:xfrm>
                <a:off x="2581806" y="2104760"/>
                <a:ext cx="11426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𝑛𝑘</m:t>
                      </m:r>
                    </m:oMath>
                  </m:oMathPara>
                </a14:m>
                <a:endParaRPr lang="en-US" dirty="0"/>
              </a:p>
            </p:txBody>
          </p:sp>
        </mc:Choice>
        <mc:Fallback xmlns="">
          <p:sp>
            <p:nvSpPr>
              <p:cNvPr id="9" name="Rechteck 8"/>
              <p:cNvSpPr>
                <a:spLocks noRot="1" noChangeAspect="1" noMove="1" noResize="1" noEditPoints="1" noAdjustHandles="1" noChangeArrowheads="1" noChangeShapeType="1" noTextEdit="1"/>
              </p:cNvSpPr>
              <p:nvPr/>
            </p:nvSpPr>
            <p:spPr>
              <a:xfrm>
                <a:off x="2581806" y="2104760"/>
                <a:ext cx="1142685" cy="369332"/>
              </a:xfrm>
              <a:prstGeom prst="rect">
                <a:avLst/>
              </a:prstGeom>
              <a:blipFill>
                <a:blip r:embed="rId5"/>
                <a:stretch>
                  <a:fillRect/>
                </a:stretch>
              </a:blipFill>
            </p:spPr>
            <p:txBody>
              <a:bodyPr/>
              <a:lstStyle/>
              <a:p>
                <a:r>
                  <a:rPr lang="en-US">
                    <a:noFill/>
                  </a:rPr>
                  <a:t> </a:t>
                </a:r>
              </a:p>
            </p:txBody>
          </p:sp>
        </mc:Fallback>
      </mc:AlternateContent>
      <p:sp>
        <p:nvSpPr>
          <p:cNvPr id="10" name="Rechteck 9"/>
          <p:cNvSpPr/>
          <p:nvPr/>
        </p:nvSpPr>
        <p:spPr>
          <a:xfrm>
            <a:off x="4732024" y="1268778"/>
            <a:ext cx="651140" cy="369332"/>
          </a:xfrm>
          <a:prstGeom prst="rect">
            <a:avLst/>
          </a:prstGeom>
        </p:spPr>
        <p:txBody>
          <a:bodyPr wrap="none">
            <a:spAutoFit/>
          </a:bodyPr>
          <a:lstStyle/>
          <a:p>
            <a:r>
              <a:rPr lang="en-US" i="1" dirty="0"/>
              <a:t>with </a:t>
            </a:r>
            <a:endParaRPr lang="en-US" dirty="0"/>
          </a:p>
        </p:txBody>
      </p:sp>
      <mc:AlternateContent xmlns:mc="http://schemas.openxmlformats.org/markup-compatibility/2006" xmlns:a14="http://schemas.microsoft.com/office/drawing/2010/main">
        <mc:Choice Requires="a14">
          <p:sp>
            <p:nvSpPr>
              <p:cNvPr id="11" name="Rechteck 10"/>
              <p:cNvSpPr/>
              <p:nvPr/>
            </p:nvSpPr>
            <p:spPr>
              <a:xfrm>
                <a:off x="5781840" y="1268778"/>
                <a:ext cx="89639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𝜀</m:t>
                          </m:r>
                        </m:e>
                      </m:acc>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𝑛</m:t>
                              </m:r>
                            </m:e>
                          </m:acc>
                        </m:e>
                        <m:sup>
                          <m:r>
                            <a:rPr lang="en-US" b="0" i="1"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11" name="Rechteck 10"/>
              <p:cNvSpPr>
                <a:spLocks noRot="1" noChangeAspect="1" noMove="1" noResize="1" noEditPoints="1" noAdjustHandles="1" noChangeArrowheads="1" noChangeShapeType="1" noTextEdit="1"/>
              </p:cNvSpPr>
              <p:nvPr/>
            </p:nvSpPr>
            <p:spPr>
              <a:xfrm>
                <a:off x="5781840" y="1268778"/>
                <a:ext cx="896399" cy="369332"/>
              </a:xfrm>
              <a:prstGeom prst="rect">
                <a:avLst/>
              </a:prstGeom>
              <a:blipFill>
                <a:blip r:embed="rId6"/>
                <a:stretch>
                  <a:fillRect r="-101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hteck 11"/>
              <p:cNvSpPr/>
              <p:nvPr/>
            </p:nvSpPr>
            <p:spPr>
              <a:xfrm>
                <a:off x="7124729" y="1968389"/>
                <a:ext cx="1264192" cy="6585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𝑣𝑎𝑐</m:t>
                              </m:r>
                            </m:sub>
                          </m:sSub>
                        </m:den>
                      </m:f>
                      <m:r>
                        <a:rPr lang="en-US" b="0" i="1" smtClean="0">
                          <a:latin typeface="Cambria Math" panose="02040503050406030204" pitchFamily="18" charset="0"/>
                          <a:ea typeface="Cambria Math" panose="02040503050406030204" pitchFamily="18" charset="0"/>
                        </a:rPr>
                        <m:t>𝑘</m:t>
                      </m:r>
                    </m:oMath>
                  </m:oMathPara>
                </a14:m>
                <a:endParaRPr lang="en-US" dirty="0"/>
              </a:p>
            </p:txBody>
          </p:sp>
        </mc:Choice>
        <mc:Fallback xmlns="">
          <p:sp>
            <p:nvSpPr>
              <p:cNvPr id="12" name="Rechteck 11"/>
              <p:cNvSpPr>
                <a:spLocks noRot="1" noChangeAspect="1" noMove="1" noResize="1" noEditPoints="1" noAdjustHandles="1" noChangeArrowheads="1" noChangeShapeType="1" noTextEdit="1"/>
              </p:cNvSpPr>
              <p:nvPr/>
            </p:nvSpPr>
            <p:spPr>
              <a:xfrm>
                <a:off x="7124729" y="1968389"/>
                <a:ext cx="1264192" cy="65851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hteck 12"/>
              <p:cNvSpPr/>
              <p:nvPr/>
            </p:nvSpPr>
            <p:spPr>
              <a:xfrm>
                <a:off x="4335651" y="3758413"/>
                <a:ext cx="5131213" cy="2846933"/>
              </a:xfrm>
              <a:prstGeom prst="rect">
                <a:avLst/>
              </a:prstGeom>
            </p:spPr>
            <p:txBody>
              <a:bodyPr wrap="none">
                <a:spAutoFit/>
              </a:bodyPr>
              <a:lstStyle/>
              <a:p>
                <a:pPr>
                  <a:spcAft>
                    <a:spcPts val="600"/>
                  </a:spcAft>
                </a:pPr>
                <a14:m>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𝜀</m:t>
                        </m:r>
                      </m:e>
                    </m:acc>
                  </m:oMath>
                </a14:m>
                <a:r>
                  <a:rPr lang="en-US" b="0" dirty="0">
                    <a:ea typeface="Cambria Math" panose="02040503050406030204" pitchFamily="18" charset="0"/>
                  </a:rPr>
                  <a:t>… complex dielectric function</a:t>
                </a:r>
              </a:p>
              <a:p>
                <a:pPr>
                  <a:spcAft>
                    <a:spcPts val="600"/>
                  </a:spcAft>
                </a:pP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𝑟</m:t>
                        </m:r>
                      </m:sub>
                    </m:sSub>
                  </m:oMath>
                </a14:m>
                <a:r>
                  <a:rPr lang="en-US" b="0" dirty="0">
                    <a:ea typeface="Cambria Math" panose="02040503050406030204" pitchFamily="18" charset="0"/>
                  </a:rPr>
                  <a:t>…real part of the complex dielectric function</a:t>
                </a:r>
              </a:p>
              <a:p>
                <a:pPr>
                  <a:spcAft>
                    <a:spcPts val="600"/>
                  </a:spcAft>
                </a:pP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2</m:t>
                        </m:r>
                      </m:sub>
                    </m:sSub>
                  </m:oMath>
                </a14:m>
                <a:r>
                  <a:rPr lang="en-US" dirty="0">
                    <a:ea typeface="Cambria Math" panose="02040503050406030204" pitchFamily="18" charset="0"/>
                  </a:rPr>
                  <a:t>…imaginary part of the complex dielectric function</a:t>
                </a:r>
              </a:p>
              <a:p>
                <a:pPr>
                  <a:spcAft>
                    <a:spcPts val="600"/>
                  </a:spcAft>
                </a:pPr>
                <a14:m>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𝑛</m:t>
                        </m:r>
                      </m:e>
                    </m:acc>
                  </m:oMath>
                </a14:m>
                <a:r>
                  <a:rPr lang="en-US" dirty="0">
                    <a:ea typeface="Cambria Math" panose="02040503050406030204" pitchFamily="18" charset="0"/>
                  </a:rPr>
                  <a:t>… complex refractive index</a:t>
                </a:r>
              </a:p>
              <a:p>
                <a:pPr>
                  <a:spcAft>
                    <a:spcPts val="600"/>
                  </a:spcAft>
                </a:pPr>
                <a14:m>
                  <m:oMath xmlns:m="http://schemas.openxmlformats.org/officeDocument/2006/math">
                    <m:r>
                      <a:rPr lang="en-US" b="0" i="1" smtClean="0">
                        <a:latin typeface="Cambria Math" panose="02040503050406030204" pitchFamily="18" charset="0"/>
                        <a:ea typeface="Cambria Math" panose="02040503050406030204" pitchFamily="18" charset="0"/>
                      </a:rPr>
                      <m:t>𝑛</m:t>
                    </m:r>
                  </m:oMath>
                </a14:m>
                <a:r>
                  <a:rPr lang="en-US" dirty="0">
                    <a:ea typeface="Cambria Math" panose="02040503050406030204" pitchFamily="18" charset="0"/>
                  </a:rPr>
                  <a:t>…real part of the complex refractive index</a:t>
                </a:r>
              </a:p>
              <a:p>
                <a:pPr>
                  <a:spcAft>
                    <a:spcPts val="600"/>
                  </a:spcAft>
                </a:pPr>
                <a14:m>
                  <m:oMath xmlns:m="http://schemas.openxmlformats.org/officeDocument/2006/math">
                    <m:r>
                      <a:rPr lang="en-US" b="0" i="1" smtClean="0">
                        <a:latin typeface="Cambria Math" panose="02040503050406030204" pitchFamily="18" charset="0"/>
                        <a:ea typeface="Cambria Math" panose="02040503050406030204" pitchFamily="18" charset="0"/>
                      </a:rPr>
                      <m:t>𝑘</m:t>
                    </m:r>
                  </m:oMath>
                </a14:m>
                <a:r>
                  <a:rPr lang="en-US" dirty="0">
                    <a:ea typeface="Cambria Math" panose="02040503050406030204" pitchFamily="18" charset="0"/>
                  </a:rPr>
                  <a:t>…extinction coefficient</a:t>
                </a:r>
              </a:p>
              <a:p>
                <a:pPr>
                  <a:spcAft>
                    <a:spcPts val="600"/>
                  </a:spcAft>
                </a:pP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ea typeface="Cambria Math" panose="02040503050406030204" pitchFamily="18" charset="0"/>
                  </a:rPr>
                  <a:t>…absorption coefficient</a:t>
                </a:r>
              </a:p>
              <a:p>
                <a:pPr>
                  <a:spcAft>
                    <a:spcPts val="600"/>
                  </a:spcAft>
                </a:pP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ea typeface="Cambria Math" panose="02040503050406030204" pitchFamily="18" charset="0"/>
                  </a:rPr>
                  <a:t>…(optical) conductivity</a:t>
                </a:r>
              </a:p>
            </p:txBody>
          </p:sp>
        </mc:Choice>
        <mc:Fallback xmlns="">
          <p:sp>
            <p:nvSpPr>
              <p:cNvPr id="13" name="Rechteck 12"/>
              <p:cNvSpPr>
                <a:spLocks noRot="1" noChangeAspect="1" noMove="1" noResize="1" noEditPoints="1" noAdjustHandles="1" noChangeArrowheads="1" noChangeShapeType="1" noTextEdit="1"/>
              </p:cNvSpPr>
              <p:nvPr/>
            </p:nvSpPr>
            <p:spPr>
              <a:xfrm>
                <a:off x="4335651" y="3758413"/>
                <a:ext cx="5131213" cy="2846933"/>
              </a:xfrm>
              <a:prstGeom prst="rect">
                <a:avLst/>
              </a:prstGeom>
              <a:blipFill>
                <a:blip r:embed="rId8"/>
                <a:stretch>
                  <a:fillRect t="-1285" r="-356" b="-2570"/>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4" name="Rechteck 13"/>
              <p:cNvSpPr/>
              <p:nvPr/>
            </p:nvSpPr>
            <p:spPr>
              <a:xfrm>
                <a:off x="4732024" y="1968389"/>
                <a:ext cx="1560620" cy="656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𝜀</m:t>
                          </m:r>
                          <m:r>
                            <m:rPr>
                              <m:nor/>
                            </m:rPr>
                            <a:rPr lang="en-US"/>
                            <m:t> </m:t>
                          </m:r>
                        </m:e>
                      </m:acc>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𝑟</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𝜎</m:t>
                          </m:r>
                        </m:num>
                        <m:den>
                          <m:r>
                            <a:rPr lang="en-US" b="0" i="1" smtClean="0">
                              <a:latin typeface="Cambria Math" panose="02040503050406030204" pitchFamily="18" charset="0"/>
                              <a:ea typeface="Cambria Math" panose="02040503050406030204" pitchFamily="18" charset="0"/>
                            </a:rPr>
                            <m:t>𝜔</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0</m:t>
                              </m:r>
                            </m:sub>
                          </m:sSub>
                        </m:den>
                      </m:f>
                    </m:oMath>
                  </m:oMathPara>
                </a14:m>
                <a:endParaRPr lang="en-US" dirty="0"/>
              </a:p>
            </p:txBody>
          </p:sp>
        </mc:Choice>
        <mc:Fallback xmlns="">
          <p:sp>
            <p:nvSpPr>
              <p:cNvPr id="14" name="Rechteck 13"/>
              <p:cNvSpPr>
                <a:spLocks noRot="1" noChangeAspect="1" noMove="1" noResize="1" noEditPoints="1" noAdjustHandles="1" noChangeArrowheads="1" noChangeShapeType="1" noTextEdit="1"/>
              </p:cNvSpPr>
              <p:nvPr/>
            </p:nvSpPr>
            <p:spPr>
              <a:xfrm>
                <a:off x="4732024" y="1968389"/>
                <a:ext cx="1560620" cy="6560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hteck 15"/>
              <p:cNvSpPr/>
              <p:nvPr/>
            </p:nvSpPr>
            <p:spPr>
              <a:xfrm>
                <a:off x="470201" y="2731768"/>
                <a:ext cx="7730899"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𝑖𝑘</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𝜀</m:t>
                              </m:r>
                            </m:e>
                          </m:acc>
                        </m:e>
                      </m:rad>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2</m:t>
                              </m:r>
                            </m:sub>
                          </m:sSub>
                        </m:e>
                      </m:rad>
                      <m:r>
                        <a:rPr lang="de-CH" b="0" i="1" smtClean="0">
                          <a:latin typeface="Cambria Math" panose="02040503050406030204" pitchFamily="18" charset="0"/>
                          <a:ea typeface="Cambria Math" panose="02040503050406030204" pitchFamily="18" charset="0"/>
                        </a:rPr>
                        <m:t>=</m:t>
                      </m:r>
                      <m:rad>
                        <m:radPr>
                          <m:degHide m:val="on"/>
                          <m:ctrlPr>
                            <a:rPr lang="de-CH" b="0" i="1" smtClean="0">
                              <a:latin typeface="Cambria Math" panose="02040503050406030204" pitchFamily="18" charset="0"/>
                              <a:ea typeface="Cambria Math" panose="02040503050406030204" pitchFamily="18" charset="0"/>
                            </a:rPr>
                          </m:ctrlPr>
                        </m:radPr>
                        <m:deg/>
                        <m:e>
                          <m:f>
                            <m:fPr>
                              <m:type m:val="skw"/>
                              <m:ctrlPr>
                                <a:rPr lang="de-CH" b="0" i="1" smtClean="0">
                                  <a:latin typeface="Cambria Math" panose="02040503050406030204" pitchFamily="18" charset="0"/>
                                  <a:ea typeface="Cambria Math" panose="02040503050406030204" pitchFamily="18" charset="0"/>
                                </a:rPr>
                              </m:ctrlPr>
                            </m:fPr>
                            <m:num>
                              <m:r>
                                <a:rPr lang="de-CH" b="0" i="1" smtClean="0">
                                  <a:latin typeface="Cambria Math" panose="02040503050406030204" pitchFamily="18" charset="0"/>
                                  <a:ea typeface="Cambria Math" panose="02040503050406030204" pitchFamily="18" charset="0"/>
                                </a:rPr>
                                <m:t>1</m:t>
                              </m:r>
                            </m:num>
                            <m:den>
                              <m:r>
                                <a:rPr lang="de-CH" b="0" i="1" smtClean="0">
                                  <a:latin typeface="Cambria Math" panose="02040503050406030204" pitchFamily="18" charset="0"/>
                                  <a:ea typeface="Cambria Math" panose="02040503050406030204" pitchFamily="18" charset="0"/>
                                </a:rPr>
                                <m:t>2</m:t>
                              </m:r>
                            </m:den>
                          </m:f>
                          <m:d>
                            <m:dPr>
                              <m:ctrlPr>
                                <a:rPr lang="de-CH" b="0" i="1" smtClean="0">
                                  <a:latin typeface="Cambria Math" panose="02040503050406030204" pitchFamily="18" charset="0"/>
                                  <a:ea typeface="Cambria Math" panose="02040503050406030204" pitchFamily="18" charset="0"/>
                                </a:rPr>
                              </m:ctrlPr>
                            </m:dPr>
                            <m:e>
                              <m:rad>
                                <m:radPr>
                                  <m:degHide m:val="on"/>
                                  <m:ctrlPr>
                                    <a:rPr lang="de-CH" b="0" i="1" smtClean="0">
                                      <a:latin typeface="Cambria Math" panose="02040503050406030204" pitchFamily="18" charset="0"/>
                                      <a:ea typeface="Cambria Math" panose="02040503050406030204" pitchFamily="18" charset="0"/>
                                    </a:rPr>
                                  </m:ctrlPr>
                                </m:radPr>
                                <m:deg/>
                                <m:e>
                                  <m:sSubSup>
                                    <m:sSubSupPr>
                                      <m:ctrlPr>
                                        <a:rPr lang="de-CH"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𝜀</m:t>
                                      </m:r>
                                    </m:e>
                                    <m:sub>
                                      <m:r>
                                        <a:rPr lang="de-CH" b="0" i="1" smtClean="0">
                                          <a:latin typeface="Cambria Math" panose="02040503050406030204" pitchFamily="18" charset="0"/>
                                          <a:ea typeface="Cambria Math" panose="02040503050406030204" pitchFamily="18" charset="0"/>
                                        </a:rPr>
                                        <m:t>1</m:t>
                                      </m:r>
                                    </m:sub>
                                    <m:sup>
                                      <m:r>
                                        <a:rPr lang="de-CH" b="0" i="1" smtClean="0">
                                          <a:latin typeface="Cambria Math" panose="02040503050406030204" pitchFamily="18" charset="0"/>
                                          <a:ea typeface="Cambria Math" panose="02040503050406030204" pitchFamily="18" charset="0"/>
                                        </a:rPr>
                                        <m:t>2</m:t>
                                      </m:r>
                                    </m:sup>
                                  </m:sSubSup>
                                  <m:r>
                                    <a:rPr lang="de-CH" b="0" i="1" smtClean="0">
                                      <a:latin typeface="Cambria Math" panose="02040503050406030204" pitchFamily="18" charset="0"/>
                                      <a:ea typeface="Cambria Math" panose="02040503050406030204" pitchFamily="18" charset="0"/>
                                    </a:rPr>
                                    <m:t>+</m:t>
                                  </m:r>
                                  <m:sSubSup>
                                    <m:sSubSupPr>
                                      <m:ctrlPr>
                                        <a:rPr lang="de-CH"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𝜀</m:t>
                                      </m:r>
                                    </m:e>
                                    <m:sub>
                                      <m:r>
                                        <a:rPr lang="de-CH" b="0" i="1" smtClean="0">
                                          <a:latin typeface="Cambria Math" panose="02040503050406030204" pitchFamily="18" charset="0"/>
                                          <a:ea typeface="Cambria Math" panose="02040503050406030204" pitchFamily="18" charset="0"/>
                                        </a:rPr>
                                        <m:t>2</m:t>
                                      </m:r>
                                    </m:sub>
                                    <m:sup>
                                      <m:r>
                                        <a:rPr lang="de-CH" i="1">
                                          <a:latin typeface="Cambria Math" panose="02040503050406030204" pitchFamily="18" charset="0"/>
                                          <a:ea typeface="Cambria Math" panose="02040503050406030204" pitchFamily="18" charset="0"/>
                                        </a:rPr>
                                        <m:t>2</m:t>
                                      </m:r>
                                    </m:sup>
                                  </m:sSubSup>
                                </m:e>
                              </m:rad>
                              <m:r>
                                <a:rPr lang="de-CH" b="0" i="1" smtClean="0">
                                  <a:latin typeface="Cambria Math" panose="02040503050406030204" pitchFamily="18" charset="0"/>
                                  <a:ea typeface="Cambria Math" panose="02040503050406030204" pitchFamily="18" charset="0"/>
                                </a:rPr>
                                <m:t>+</m:t>
                              </m:r>
                              <m:sSub>
                                <m:sSubPr>
                                  <m:ctrlPr>
                                    <a:rPr lang="de-CH"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de-CH" b="0" i="1" smtClean="0">
                                      <a:latin typeface="Cambria Math" panose="02040503050406030204" pitchFamily="18" charset="0"/>
                                      <a:ea typeface="Cambria Math" panose="02040503050406030204" pitchFamily="18" charset="0"/>
                                    </a:rPr>
                                    <m:t>1</m:t>
                                  </m:r>
                                </m:sub>
                              </m:sSub>
                            </m:e>
                          </m:d>
                        </m:e>
                      </m:rad>
                      <m:r>
                        <a:rPr lang="de-CH" b="0" i="1" smtClean="0">
                          <a:latin typeface="Cambria Math" panose="02040503050406030204" pitchFamily="18" charset="0"/>
                          <a:ea typeface="Cambria Math" panose="02040503050406030204" pitchFamily="18" charset="0"/>
                        </a:rPr>
                        <m:t>+</m:t>
                      </m:r>
                      <m:r>
                        <a:rPr lang="de-CH" b="0" i="1" smtClean="0">
                          <a:latin typeface="Cambria Math" panose="02040503050406030204" pitchFamily="18" charset="0"/>
                          <a:ea typeface="Cambria Math" panose="02040503050406030204" pitchFamily="18" charset="0"/>
                        </a:rPr>
                        <m:t>𝑖</m:t>
                      </m:r>
                      <m:rad>
                        <m:radPr>
                          <m:degHide m:val="on"/>
                          <m:ctrlPr>
                            <a:rPr lang="de-CH" i="1">
                              <a:latin typeface="Cambria Math" panose="02040503050406030204" pitchFamily="18" charset="0"/>
                              <a:ea typeface="Cambria Math" panose="02040503050406030204" pitchFamily="18" charset="0"/>
                            </a:rPr>
                          </m:ctrlPr>
                        </m:radPr>
                        <m:deg/>
                        <m:e>
                          <m:f>
                            <m:fPr>
                              <m:type m:val="skw"/>
                              <m:ctrlPr>
                                <a:rPr lang="de-CH" i="1">
                                  <a:latin typeface="Cambria Math" panose="02040503050406030204" pitchFamily="18" charset="0"/>
                                  <a:ea typeface="Cambria Math" panose="02040503050406030204" pitchFamily="18" charset="0"/>
                                </a:rPr>
                              </m:ctrlPr>
                            </m:fPr>
                            <m:num>
                              <m:r>
                                <a:rPr lang="de-CH" i="1">
                                  <a:latin typeface="Cambria Math" panose="02040503050406030204" pitchFamily="18" charset="0"/>
                                  <a:ea typeface="Cambria Math" panose="02040503050406030204" pitchFamily="18" charset="0"/>
                                </a:rPr>
                                <m:t>1</m:t>
                              </m:r>
                            </m:num>
                            <m:den>
                              <m:r>
                                <a:rPr lang="de-CH" i="1">
                                  <a:latin typeface="Cambria Math" panose="02040503050406030204" pitchFamily="18" charset="0"/>
                                  <a:ea typeface="Cambria Math" panose="02040503050406030204" pitchFamily="18" charset="0"/>
                                </a:rPr>
                                <m:t>2</m:t>
                              </m:r>
                            </m:den>
                          </m:f>
                          <m:d>
                            <m:dPr>
                              <m:ctrlPr>
                                <a:rPr lang="de-CH" i="1">
                                  <a:latin typeface="Cambria Math" panose="02040503050406030204" pitchFamily="18" charset="0"/>
                                  <a:ea typeface="Cambria Math" panose="02040503050406030204" pitchFamily="18" charset="0"/>
                                </a:rPr>
                              </m:ctrlPr>
                            </m:dPr>
                            <m:e>
                              <m:rad>
                                <m:radPr>
                                  <m:degHide m:val="on"/>
                                  <m:ctrlPr>
                                    <a:rPr lang="de-CH" i="1">
                                      <a:latin typeface="Cambria Math" panose="02040503050406030204" pitchFamily="18" charset="0"/>
                                      <a:ea typeface="Cambria Math" panose="02040503050406030204" pitchFamily="18" charset="0"/>
                                    </a:rPr>
                                  </m:ctrlPr>
                                </m:radPr>
                                <m:deg/>
                                <m:e>
                                  <m:sSubSup>
                                    <m:sSubSupPr>
                                      <m:ctrlPr>
                                        <a:rPr lang="de-CH"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𝜀</m:t>
                                      </m:r>
                                    </m:e>
                                    <m:sub>
                                      <m:r>
                                        <a:rPr lang="de-CH" i="1">
                                          <a:latin typeface="Cambria Math" panose="02040503050406030204" pitchFamily="18" charset="0"/>
                                          <a:ea typeface="Cambria Math" panose="02040503050406030204" pitchFamily="18" charset="0"/>
                                        </a:rPr>
                                        <m:t>1</m:t>
                                      </m:r>
                                    </m:sub>
                                    <m:sup>
                                      <m:r>
                                        <a:rPr lang="de-CH" i="1">
                                          <a:latin typeface="Cambria Math" panose="02040503050406030204" pitchFamily="18" charset="0"/>
                                          <a:ea typeface="Cambria Math" panose="02040503050406030204" pitchFamily="18" charset="0"/>
                                        </a:rPr>
                                        <m:t>2</m:t>
                                      </m:r>
                                    </m:sup>
                                  </m:sSubSup>
                                  <m:r>
                                    <a:rPr lang="de-CH" i="1">
                                      <a:latin typeface="Cambria Math" panose="02040503050406030204" pitchFamily="18" charset="0"/>
                                      <a:ea typeface="Cambria Math" panose="02040503050406030204" pitchFamily="18" charset="0"/>
                                    </a:rPr>
                                    <m:t>+</m:t>
                                  </m:r>
                                  <m:sSubSup>
                                    <m:sSubSupPr>
                                      <m:ctrlPr>
                                        <a:rPr lang="de-CH"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𝜀</m:t>
                                      </m:r>
                                    </m:e>
                                    <m:sub>
                                      <m:r>
                                        <a:rPr lang="de-CH" i="1">
                                          <a:latin typeface="Cambria Math" panose="02040503050406030204" pitchFamily="18" charset="0"/>
                                          <a:ea typeface="Cambria Math" panose="02040503050406030204" pitchFamily="18" charset="0"/>
                                        </a:rPr>
                                        <m:t>2</m:t>
                                      </m:r>
                                    </m:sub>
                                    <m:sup>
                                      <m:r>
                                        <a:rPr lang="de-CH" i="1">
                                          <a:latin typeface="Cambria Math" panose="02040503050406030204" pitchFamily="18" charset="0"/>
                                          <a:ea typeface="Cambria Math" panose="02040503050406030204" pitchFamily="18" charset="0"/>
                                        </a:rPr>
                                        <m:t>2</m:t>
                                      </m:r>
                                    </m:sup>
                                  </m:sSubSup>
                                </m:e>
                              </m:rad>
                              <m:r>
                                <a:rPr lang="de-CH" b="0" i="1" smtClean="0">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de-CH" i="1">
                                      <a:latin typeface="Cambria Math" panose="02040503050406030204" pitchFamily="18" charset="0"/>
                                      <a:ea typeface="Cambria Math" panose="02040503050406030204" pitchFamily="18" charset="0"/>
                                    </a:rPr>
                                    <m:t>1</m:t>
                                  </m:r>
                                </m:sub>
                              </m:sSub>
                            </m:e>
                          </m:d>
                        </m:e>
                      </m:rad>
                    </m:oMath>
                  </m:oMathPara>
                </a14:m>
                <a:endParaRPr lang="en-US" dirty="0"/>
              </a:p>
            </p:txBody>
          </p:sp>
        </mc:Choice>
        <mc:Fallback xmlns="">
          <p:sp>
            <p:nvSpPr>
              <p:cNvPr id="16" name="Rechteck 15"/>
              <p:cNvSpPr>
                <a:spLocks noRot="1" noChangeAspect="1" noMove="1" noResize="1" noEditPoints="1" noAdjustHandles="1" noChangeArrowheads="1" noChangeShapeType="1" noTextEdit="1"/>
              </p:cNvSpPr>
              <p:nvPr/>
            </p:nvSpPr>
            <p:spPr>
              <a:xfrm>
                <a:off x="470201" y="2731768"/>
                <a:ext cx="7730899" cy="910699"/>
              </a:xfrm>
              <a:prstGeom prst="rect">
                <a:avLst/>
              </a:prstGeom>
              <a:blipFill>
                <a:blip r:embed="rId10"/>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5" name="Rechteck 14"/>
              <p:cNvSpPr/>
              <p:nvPr/>
            </p:nvSpPr>
            <p:spPr>
              <a:xfrm>
                <a:off x="9141294" y="2111761"/>
                <a:ext cx="1896096" cy="369332"/>
              </a:xfrm>
              <a:prstGeom prst="rect">
                <a:avLst/>
              </a:prstGeom>
            </p:spPr>
            <p:txBody>
              <a:bodyPr wrap="none">
                <a:spAutoFit/>
              </a:bodyPr>
              <a:lstStyle/>
              <a:p>
                <a:r>
                  <a:rPr lang="en-US" i="1" dirty="0"/>
                  <a:t>Sometimes:  </a:t>
                </a:r>
                <a14:m>
                  <m:oMath xmlns:m="http://schemas.openxmlformats.org/officeDocument/2006/math">
                    <m:r>
                      <a:rPr lang="en-US" i="1">
                        <a:latin typeface="Cambria Math" panose="02040503050406030204" pitchFamily="18" charset="0"/>
                        <a:ea typeface="Cambria Math" panose="02040503050406030204" pitchFamily="18" charset="0"/>
                      </a:rPr>
                      <m:t>𝑘</m:t>
                    </m:r>
                  </m:oMath>
                </a14:m>
                <a:r>
                  <a:rPr lang="en-US" dirty="0"/>
                  <a:t> is </a:t>
                </a:r>
                <a14:m>
                  <m:oMath xmlns:m="http://schemas.openxmlformats.org/officeDocument/2006/math">
                    <m:r>
                      <a:rPr lang="en-US" i="1" smtClean="0">
                        <a:latin typeface="Cambria Math" panose="02040503050406030204" pitchFamily="18" charset="0"/>
                        <a:ea typeface="Cambria Math" panose="02040503050406030204" pitchFamily="18" charset="0"/>
                      </a:rPr>
                      <m:t>𝜅</m:t>
                    </m:r>
                  </m:oMath>
                </a14:m>
                <a:endParaRPr lang="en-US" dirty="0"/>
              </a:p>
            </p:txBody>
          </p:sp>
        </mc:Choice>
        <mc:Fallback xmlns="">
          <p:sp>
            <p:nvSpPr>
              <p:cNvPr id="15" name="Rechteck 14"/>
              <p:cNvSpPr>
                <a:spLocks noRot="1" noChangeAspect="1" noMove="1" noResize="1" noEditPoints="1" noAdjustHandles="1" noChangeArrowheads="1" noChangeShapeType="1" noTextEdit="1"/>
              </p:cNvSpPr>
              <p:nvPr/>
            </p:nvSpPr>
            <p:spPr>
              <a:xfrm>
                <a:off x="9141294" y="2111761"/>
                <a:ext cx="1896096" cy="369332"/>
              </a:xfrm>
              <a:prstGeom prst="rect">
                <a:avLst/>
              </a:prstGeom>
              <a:blipFill>
                <a:blip r:embed="rId11"/>
                <a:stretch>
                  <a:fillRect l="-2894" t="-8197" b="-24590"/>
                </a:stretch>
              </a:blipFill>
            </p:spPr>
            <p:txBody>
              <a:bodyPr/>
              <a:lstStyle/>
              <a:p>
                <a:r>
                  <a:rPr lang="de-CH">
                    <a:noFill/>
                  </a:rPr>
                  <a:t> </a:t>
                </a:r>
              </a:p>
            </p:txBody>
          </p:sp>
        </mc:Fallback>
      </mc:AlternateContent>
    </p:spTree>
    <p:extLst>
      <p:ext uri="{BB962C8B-B14F-4D97-AF65-F5344CB8AC3E}">
        <p14:creationId xmlns:p14="http://schemas.microsoft.com/office/powerpoint/2010/main" val="259524814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1629</Words>
  <Application>Microsoft Office PowerPoint</Application>
  <PresentationFormat>Breitbild</PresentationFormat>
  <Paragraphs>186</Paragraphs>
  <Slides>12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Calibri</vt:lpstr>
      <vt:lpstr>Cambria Math</vt:lpstr>
      <vt:lpstr>Wingdings</vt:lpstr>
      <vt:lpstr>Office</vt:lpstr>
      <vt:lpstr>1.1 Fundamental properties of light</vt:lpstr>
      <vt:lpstr>PowerPoint-Präsentation</vt:lpstr>
      <vt:lpstr>PowerPoint-Präsentation</vt:lpstr>
      <vt:lpstr>Maxwell’s equations and the optical constants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Empa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Nüesch, Frank</dc:creator>
  <cp:lastModifiedBy>Nüesch, Frank</cp:lastModifiedBy>
  <cp:revision>148</cp:revision>
  <cp:lastPrinted>2022-02-18T08:11:11Z</cp:lastPrinted>
  <dcterms:created xsi:type="dcterms:W3CDTF">2022-01-03T13:17:35Z</dcterms:created>
  <dcterms:modified xsi:type="dcterms:W3CDTF">2025-02-17T09:17:04Z</dcterms:modified>
</cp:coreProperties>
</file>